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5" r:id="rId9"/>
    <p:sldId id="269" r:id="rId10"/>
    <p:sldId id="264" r:id="rId11"/>
    <p:sldId id="267" r:id="rId12"/>
    <p:sldId id="268" r:id="rId13"/>
    <p:sldId id="270" r:id="rId14"/>
    <p:sldId id="271" r:id="rId15"/>
    <p:sldId id="272" r:id="rId16"/>
    <p:sldId id="273" r:id="rId17"/>
    <p:sldId id="274" r:id="rId18"/>
    <p:sldId id="275" r:id="rId19"/>
    <p:sldId id="266" r:id="rId20"/>
    <p:sldId id="263"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441" autoAdjust="0"/>
  </p:normalViewPr>
  <p:slideViewPr>
    <p:cSldViewPr snapToGrid="0">
      <p:cViewPr varScale="1">
        <p:scale>
          <a:sx n="66" d="100"/>
          <a:sy n="66" d="100"/>
        </p:scale>
        <p:origin x="21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032D3-5CF9-453E-9EB5-1A1987B1C18B}" type="datetimeFigureOut">
              <a:rPr lang="ru-RU" smtClean="0"/>
              <a:t>09.03.2022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DDED5-1220-4484-8D8F-6FB9AFFE085A}" type="slidenum">
              <a:rPr lang="ru-RU" smtClean="0"/>
              <a:t>‹#›</a:t>
            </a:fld>
            <a:endParaRPr lang="ru-RU"/>
          </a:p>
        </p:txBody>
      </p:sp>
    </p:spTree>
    <p:extLst>
      <p:ext uri="{BB962C8B-B14F-4D97-AF65-F5344CB8AC3E}">
        <p14:creationId xmlns:p14="http://schemas.microsoft.com/office/powerpoint/2010/main" val="215810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a:t>
            </a:fld>
            <a:endParaRPr lang="ru-RU"/>
          </a:p>
        </p:txBody>
      </p:sp>
    </p:spTree>
    <p:extLst>
      <p:ext uri="{BB962C8B-B14F-4D97-AF65-F5344CB8AC3E}">
        <p14:creationId xmlns:p14="http://schemas.microsoft.com/office/powerpoint/2010/main" val="210072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 настоящему времени ГБОУ Лицей №395 Красносельского района Санкт-Петербурга является одним из ведущих образовательных учреждений города в сфере обучения по таким предметам естественно-научного и технологического цикла, как физика, химия, биология, география, компьютерные технологии и программирование. </a:t>
            </a:r>
          </a:p>
          <a:p>
            <a:r>
              <a:rPr lang="ru-RU" sz="1200" kern="1200" dirty="0" smtClean="0">
                <a:solidFill>
                  <a:schemeClr val="tx1"/>
                </a:solidFill>
                <a:effectLst/>
                <a:latin typeface="+mn-lt"/>
                <a:ea typeface="+mn-ea"/>
                <a:cs typeface="+mn-cs"/>
              </a:rPr>
              <a:t>Педагогический коллектив представлен высококвалифицированными специалистами, имеющими опыт участия в инновационной деятельности. Родители обучающихся предъявляют повышенные требования к качеству естественно-научного образования, одновременно демонстрируя сложившуюся высокую мотивацию к участию в образовательной деятельности. Принимают активное участие в акциях, конференциях, традиционных лицейских чтениях и дне науки. </a:t>
            </a:r>
          </a:p>
          <a:p>
            <a:r>
              <a:rPr lang="ru-RU" sz="1200" kern="1200" dirty="0" smtClean="0">
                <a:solidFill>
                  <a:schemeClr val="tx1"/>
                </a:solidFill>
                <a:effectLst/>
                <a:latin typeface="+mn-lt"/>
                <a:ea typeface="+mn-ea"/>
                <a:cs typeface="+mn-cs"/>
              </a:rPr>
              <a:t>Лицей имеет опыт сетевого сотрудничества со школами района для повышения профессиональной компетентности педагогов, оказания поддержки учащимся школ района в углублении знаний и компетенций по предметам естественно-научного цикл. Ежегодно учителя лицея проводят консультации для обучающихся школ района по подготовке к олимпиадам и итоговой аттестации. На базе лицея учителя химии, физики, биологии ежегодно проводят мастер-классы для молодых педагогов. </a:t>
            </a:r>
          </a:p>
          <a:p>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12</a:t>
            </a:fld>
            <a:endParaRPr lang="ru-RU"/>
          </a:p>
        </p:txBody>
      </p:sp>
    </p:spTree>
    <p:extLst>
      <p:ext uri="{BB962C8B-B14F-4D97-AF65-F5344CB8AC3E}">
        <p14:creationId xmlns:p14="http://schemas.microsoft.com/office/powerpoint/2010/main" val="107346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Лицеем используются технологии, ставшие ныне уже традиционными: информационно-коммуникационные, технологии исследовательского и проблемного обучения, технологии сотрудничества, игровые технологии, </a:t>
            </a:r>
            <a:r>
              <a:rPr lang="ru-RU" dirty="0" err="1" smtClean="0"/>
              <a:t>ТРИЗтехнология</a:t>
            </a:r>
            <a:r>
              <a:rPr lang="ru-RU" dirty="0" smtClean="0"/>
              <a:t>, кейс-технологии, технология дебатов, модульного обучения и др. Эффективной формой организации познавательной деятельности является проектная деятельность: именно она позволяет развивать навыки коммуникации  и действия в коллективе разных людей, находить решение неочевидных задач, создавать новый продукт с заранее заданными характеристиками, используя знания из разных областей, осваивая технологии работы с современным оборудованием, отвечая на актуальные потребности и запросы. Сегодня уже невозможно представить ребенка, разрабатывающего проект ради проекта. Помимо проектантов участниками разработки становятся не только наставники, но и заказчики проектного продукта, что обеспечивает его конвергентную и практическую направленность и востребованность</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13</a:t>
            </a:fld>
            <a:endParaRPr lang="ru-RU"/>
          </a:p>
        </p:txBody>
      </p:sp>
    </p:spTree>
    <p:extLst>
      <p:ext uri="{BB962C8B-B14F-4D97-AF65-F5344CB8AC3E}">
        <p14:creationId xmlns:p14="http://schemas.microsoft.com/office/powerpoint/2010/main" val="164390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Поставленное оборудование</a:t>
            </a:r>
            <a:r>
              <a:rPr lang="ru-RU" dirty="0" smtClean="0"/>
              <a:t/>
            </a:r>
            <a:br>
              <a:rPr lang="ru-RU" dirty="0" smtClean="0"/>
            </a:br>
            <a:r>
              <a:rPr lang="ru-RU" dirty="0" smtClean="0"/>
              <a:t/>
            </a:r>
            <a:br>
              <a:rPr lang="ru-RU" dirty="0" smtClean="0"/>
            </a:br>
            <a:r>
              <a:rPr lang="ru-RU" dirty="0" smtClean="0"/>
              <a:t>Лицей оснащен высокотехнологичным оборудованием на базе цифровых технологий, что создает материально-технические условия для реализации конвергентного подхода в образовании</a:t>
            </a:r>
          </a:p>
          <a:p>
            <a:r>
              <a:rPr lang="ru-RU" sz="1200" kern="1200" dirty="0" smtClean="0">
                <a:solidFill>
                  <a:schemeClr val="tx1"/>
                </a:solidFill>
                <a:effectLst/>
                <a:latin typeface="+mn-lt"/>
                <a:ea typeface="+mn-ea"/>
                <a:cs typeface="+mn-cs"/>
              </a:rPr>
              <a:t>Воплотить эту идею </a:t>
            </a:r>
            <a:r>
              <a:rPr lang="ru-RU" sz="1200" kern="1200" dirty="0" err="1" smtClean="0">
                <a:solidFill>
                  <a:schemeClr val="tx1"/>
                </a:solidFill>
                <a:effectLst/>
                <a:latin typeface="+mn-lt"/>
                <a:ea typeface="+mn-ea"/>
                <a:cs typeface="+mn-cs"/>
              </a:rPr>
              <a:t>позволо</a:t>
            </a:r>
            <a:r>
              <a:rPr lang="ru-RU" sz="1200" kern="1200" dirty="0" smtClean="0">
                <a:solidFill>
                  <a:schemeClr val="tx1"/>
                </a:solidFill>
                <a:effectLst/>
                <a:latin typeface="+mn-lt"/>
                <a:ea typeface="+mn-ea"/>
                <a:cs typeface="+mn-cs"/>
              </a:rPr>
              <a:t> насыщение образовательного пространства конвергентного лабораторного комплекса следующими технологическими компонентами: 3 лаборатории по физике, химии, биологии, для проведения междисциплинарных исследований, знакомства с закономерностями естественнонаучных явлений, основами современного конструирования и моделирования, технологиями современного производства как мотивирующего фактора исследовательской деятельности.</a:t>
            </a:r>
          </a:p>
          <a:p>
            <a:r>
              <a:rPr lang="ru-RU" sz="1200" kern="1200" dirty="0" err="1" smtClean="0">
                <a:solidFill>
                  <a:schemeClr val="tx1"/>
                </a:solidFill>
                <a:effectLst/>
                <a:latin typeface="+mn-lt"/>
                <a:ea typeface="+mn-ea"/>
                <a:cs typeface="+mn-cs"/>
              </a:rPr>
              <a:t>Инфозона</a:t>
            </a:r>
            <a:r>
              <a:rPr lang="ru-RU" sz="1200" kern="1200" dirty="0" smtClean="0">
                <a:solidFill>
                  <a:schemeClr val="tx1"/>
                </a:solidFill>
                <a:effectLst/>
                <a:latin typeface="+mn-lt"/>
                <a:ea typeface="+mn-ea"/>
                <a:cs typeface="+mn-cs"/>
              </a:rPr>
              <a:t> для обеспечения сетевого взаимодействия в цифровом пространстве.</a:t>
            </a:r>
            <a:endParaRPr lang="ru-RU" dirty="0" smtClean="0"/>
          </a:p>
          <a:p>
            <a:r>
              <a:rPr lang="ru-RU" sz="1200" b="0" i="0" kern="1200" dirty="0" smtClean="0">
                <a:solidFill>
                  <a:schemeClr val="tx1"/>
                </a:solidFill>
                <a:effectLst/>
                <a:latin typeface="+mn-lt"/>
                <a:ea typeface="+mn-ea"/>
                <a:cs typeface="+mn-cs"/>
              </a:rPr>
              <a:t>Фундаментом для всех комплектов лабораторного оборудования является применение современной техники, максимально приближенного к той, что используют взрослые ученые в настоящих лабораториях. Его дополняет вычислительная техника (ведь современное лабораторное оборудование подключается к компьютеру) и новые решения в области эргономики образовательной среды.</a:t>
            </a:r>
            <a:r>
              <a:rPr lang="ru-RU" dirty="0" smtClean="0"/>
              <a:t/>
            </a:r>
            <a:br>
              <a:rPr lang="ru-RU" dirty="0" smtClean="0"/>
            </a:br>
            <a:r>
              <a:rPr lang="ru-RU" sz="1200" kern="1200" dirty="0" smtClean="0">
                <a:solidFill>
                  <a:schemeClr val="tx1"/>
                </a:solidFill>
                <a:effectLst/>
                <a:latin typeface="+mn-lt"/>
                <a:ea typeface="+mn-ea"/>
                <a:cs typeface="+mn-cs"/>
              </a:rPr>
              <a:t>В рамках создания конвергентного лабораторного комплекса будет осуществлено зонирование учебных кабинетов географии, физики, химии, биологии ,создание и дополнение  функциональных зон:  исследования, проектирования, анализа и работы с информацией,   робототехники, программирования, позволяющее обеспечить эффективное использование оборудования конвергентного лабораторного комплекса для освоения основ программирования, реализации программ дополнительного образования технической и естественно- научной направленностей на территории лицея</a:t>
            </a:r>
            <a:r>
              <a:rPr lang="ru-RU" dirty="0" smtClean="0"/>
              <a:t/>
            </a:r>
            <a:br>
              <a:rPr lang="ru-RU" dirty="0" smtClean="0"/>
            </a:br>
            <a:r>
              <a:rPr lang="ru-RU" sz="1200" b="0" i="0" kern="1200" dirty="0" smtClean="0">
                <a:solidFill>
                  <a:schemeClr val="tx1"/>
                </a:solidFill>
                <a:effectLst/>
                <a:latin typeface="+mn-lt"/>
                <a:ea typeface="+mn-ea"/>
                <a:cs typeface="+mn-cs"/>
              </a:rPr>
              <a:t>Для полноценного использования оборудования предусмотрены электронные образовательные ресурсы и специализированное программное обеспечение.</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14</a:t>
            </a:fld>
            <a:endParaRPr lang="ru-RU"/>
          </a:p>
        </p:txBody>
      </p:sp>
    </p:spTree>
    <p:extLst>
      <p:ext uri="{BB962C8B-B14F-4D97-AF65-F5344CB8AC3E}">
        <p14:creationId xmlns:p14="http://schemas.microsoft.com/office/powerpoint/2010/main" val="251505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Лабораторное оборудование</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Химия</a:t>
            </a: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15</a:t>
            </a:fld>
            <a:endParaRPr lang="ru-RU"/>
          </a:p>
        </p:txBody>
      </p:sp>
    </p:spTree>
    <p:extLst>
      <p:ext uri="{BB962C8B-B14F-4D97-AF65-F5344CB8AC3E}">
        <p14:creationId xmlns:p14="http://schemas.microsoft.com/office/powerpoint/2010/main" val="1902748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Лабораторное оборудование</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Физика</a:t>
            </a: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16</a:t>
            </a:fld>
            <a:endParaRPr lang="ru-RU"/>
          </a:p>
        </p:txBody>
      </p:sp>
    </p:spTree>
    <p:extLst>
      <p:ext uri="{BB962C8B-B14F-4D97-AF65-F5344CB8AC3E}">
        <p14:creationId xmlns:p14="http://schemas.microsoft.com/office/powerpoint/2010/main" val="65389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Лабораторное оборудование</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Биология</a:t>
            </a: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17</a:t>
            </a:fld>
            <a:endParaRPr lang="ru-RU"/>
          </a:p>
        </p:txBody>
      </p:sp>
    </p:spTree>
    <p:extLst>
      <p:ext uri="{BB962C8B-B14F-4D97-AF65-F5344CB8AC3E}">
        <p14:creationId xmlns:p14="http://schemas.microsoft.com/office/powerpoint/2010/main" val="413521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Дистанционное обучение</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Использование современных программных продуктов для создания дистанционного обучения на базе инновационных классов.</a:t>
            </a:r>
            <a:r>
              <a:rPr lang="ru-RU" dirty="0" smtClean="0"/>
              <a:t/>
            </a:r>
            <a:br>
              <a:rPr lang="ru-RU" dirty="0" smtClean="0"/>
            </a:br>
            <a:r>
              <a:rPr lang="ru-RU" sz="1200" b="0" i="0" kern="1200" dirty="0" smtClean="0">
                <a:solidFill>
                  <a:schemeClr val="tx1"/>
                </a:solidFill>
                <a:effectLst/>
                <a:latin typeface="+mn-lt"/>
                <a:ea typeface="+mn-ea"/>
                <a:cs typeface="+mn-cs"/>
              </a:rPr>
              <a:t>Организация </a:t>
            </a:r>
            <a:r>
              <a:rPr lang="ru-RU" sz="1200" b="0" i="0" kern="1200" dirty="0" err="1" smtClean="0">
                <a:solidFill>
                  <a:schemeClr val="tx1"/>
                </a:solidFill>
                <a:effectLst/>
                <a:latin typeface="+mn-lt"/>
                <a:ea typeface="+mn-ea"/>
                <a:cs typeface="+mn-cs"/>
              </a:rPr>
              <a:t>online</a:t>
            </a:r>
            <a:r>
              <a:rPr lang="ru-RU" sz="1200" b="0" i="0" kern="1200" dirty="0" smtClean="0">
                <a:solidFill>
                  <a:schemeClr val="tx1"/>
                </a:solidFill>
                <a:effectLst/>
                <a:latin typeface="+mn-lt"/>
                <a:ea typeface="+mn-ea"/>
                <a:cs typeface="+mn-cs"/>
              </a:rPr>
              <a:t> трансляций в интернет с возможностью подключения других учреждений к учебному процессу.</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18</a:t>
            </a:fld>
            <a:endParaRPr lang="ru-RU"/>
          </a:p>
        </p:txBody>
      </p:sp>
    </p:spTree>
    <p:extLst>
      <p:ext uri="{BB962C8B-B14F-4D97-AF65-F5344CB8AC3E}">
        <p14:creationId xmlns:p14="http://schemas.microsoft.com/office/powerpoint/2010/main" val="76922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Активная работа над решением задач развития конвергентного подхода в лицее</a:t>
            </a:r>
            <a:r>
              <a:rPr lang="ru-RU" baseline="0" dirty="0" smtClean="0"/>
              <a:t> </a:t>
            </a:r>
            <a:r>
              <a:rPr lang="ru-RU" dirty="0" smtClean="0"/>
              <a:t>сегодня должна проводится более активно. Конвергентный подход в образовании в системе сетевого взаимодействия имеет массу особенностей, упустить из взгляда которые нельзя, ведь каждый процесс зависит от предыдущего и имеет ряд задач,  которые необходимо выполнить для эффективного развития данного направления.</a:t>
            </a:r>
          </a:p>
          <a:p>
            <a:r>
              <a:rPr lang="ru-RU" sz="1200" b="0" i="0" kern="1200" dirty="0" smtClean="0">
                <a:solidFill>
                  <a:schemeClr val="tx1"/>
                </a:solidFill>
                <a:effectLst/>
                <a:latin typeface="+mn-lt"/>
                <a:ea typeface="+mn-ea"/>
                <a:cs typeface="+mn-cs"/>
              </a:rPr>
              <a:t>Умение учиться. В современных федеральных государственных образовательных стандартах впервые в истории отечественного образования умение учиться выделено как самостоятельный и важный результат образования. </a:t>
            </a:r>
            <a:r>
              <a:rPr lang="ru-RU" sz="1200" b="0" i="0" kern="1200" dirty="0" err="1" smtClean="0">
                <a:solidFill>
                  <a:schemeClr val="tx1"/>
                </a:solidFill>
                <a:effectLst/>
                <a:latin typeface="+mn-lt"/>
                <a:ea typeface="+mn-ea"/>
                <a:cs typeface="+mn-cs"/>
              </a:rPr>
              <a:t>Деятельностное</a:t>
            </a:r>
            <a:r>
              <a:rPr lang="ru-RU" sz="1200" b="0" i="0" kern="1200" dirty="0" smtClean="0">
                <a:solidFill>
                  <a:schemeClr val="tx1"/>
                </a:solidFill>
                <a:effectLst/>
                <a:latin typeface="+mn-lt"/>
                <a:ea typeface="+mn-ea"/>
                <a:cs typeface="+mn-cs"/>
              </a:rPr>
              <a:t> освоение предмета, индивидуальные проекты, которые учащиеся могут выполнять в условиях конвергентных лабораторий, формируют способность к самостоятельному мышлению и познанию.</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Междисциплинарное образование. Обучение в конвергентных лабораториях направлено на освоение универсальных учебных действий и понятий, находящихся на стыке предметных дисциплин, которые в перспективе позволяют достигать высокие предметные результаты.</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19</a:t>
            </a:fld>
            <a:endParaRPr lang="ru-RU"/>
          </a:p>
        </p:txBody>
      </p:sp>
    </p:spTree>
    <p:extLst>
      <p:ext uri="{BB962C8B-B14F-4D97-AF65-F5344CB8AC3E}">
        <p14:creationId xmlns:p14="http://schemas.microsoft.com/office/powerpoint/2010/main" val="190455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20</a:t>
            </a:fld>
            <a:endParaRPr lang="ru-RU"/>
          </a:p>
        </p:txBody>
      </p:sp>
    </p:spTree>
    <p:extLst>
      <p:ext uri="{BB962C8B-B14F-4D97-AF65-F5344CB8AC3E}">
        <p14:creationId xmlns:p14="http://schemas.microsoft.com/office/powerpoint/2010/main" val="255255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Главным результатом обучения в школе является освоение базовых теоретических понятий (время, вещество, объем, сумма) и способность применять их в решении практических задач и получении новых знаний. Представители естественных наук считают, что будущее за междисциплинарными исследованиями в области химии, физики и биологии. Конвергентное обучение, направлено на формирование именно такой междисциплинарной образовательной среды на уроке и во внеурочной деятельности учеников. Одной из проблем современного образования является традиционное преподавание предметов естественнонаучного цикла изолированно друг от друга, в результате чего у учащихся происходит неполное формирование целостной картины мира.</a:t>
            </a:r>
            <a:endParaRPr lang="ru-RU" dirty="0" smtClean="0"/>
          </a:p>
          <a:p>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2</a:t>
            </a:fld>
            <a:endParaRPr lang="ru-RU"/>
          </a:p>
        </p:txBody>
      </p:sp>
    </p:spTree>
    <p:extLst>
      <p:ext uri="{BB962C8B-B14F-4D97-AF65-F5344CB8AC3E}">
        <p14:creationId xmlns:p14="http://schemas.microsoft.com/office/powerpoint/2010/main" val="403882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Конвергенция является необходимым условием подготовки обучающегося к будущей самостоятельной жизни, так как формирует навыки организации самостоятельной деятельности каждого ученика. На пути реализации такого подхода в образовании самое главное необходимо определить цели. В первую очередь, это организация деятельности обучающихся, направленная на взаимное влияние различных предметных областей. Взаимное проникновение в большей степени заключается не в механическом смешении разных предметов, вещей или процессов, а прежде всего в создании новой предметной области знаний, которая будет обладать качествами, не присущими исходным компонентам.</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3</a:t>
            </a:fld>
            <a:endParaRPr lang="ru-RU"/>
          </a:p>
        </p:txBody>
      </p:sp>
    </p:spTree>
    <p:extLst>
      <p:ext uri="{BB962C8B-B14F-4D97-AF65-F5344CB8AC3E}">
        <p14:creationId xmlns:p14="http://schemas.microsoft.com/office/powerpoint/2010/main" val="50754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 какими компонентами конвергентного образования работает сегодня Школа? В первую очередь это изменения в содержании образования, обеспечивающие индивидуальное развитие каждого обучающегося в соответствии с его запросами, способностями и особенностями. Конвергентно ориентированные образовательные программы для формирования предпрофессиональных компетенций разрабатываются с учетом профильного выбора обучающихся (физико-математический, технологический, естественно-научный, социально-экономический профили), где урочная деятельность поддерживается внеурочной и программами дополнительного образования. </a:t>
            </a:r>
          </a:p>
          <a:p>
            <a:r>
              <a:rPr lang="ru-RU" dirty="0" smtClean="0"/>
              <a:t>Управление образовательным процессом в условиях внедрения конвергентного подхода требует от администрации Школы готовности и умения организовать командную работу для решения поставленных задач с включением в управленческие процессы педагогов-лидеров</a:t>
            </a:r>
          </a:p>
          <a:p>
            <a:r>
              <a:rPr lang="ru-RU" dirty="0" smtClean="0"/>
              <a:t>Ключевым фактором обеспечения успешного внедрения элементов конвергентного образования является качество педагогических кадров. Задачи развития конвергентного образования требуют от педагогов постоянного освоения новых профессиональных компетенций, развития проектной культуры. От учителя требуется способность пополнять свои теоретические знания, осваивать навыки работы с высокотехнологичным оборудованием, быть в курсе научных достижений как в области своего предмета, так и смежных наук, совершенствовать информационную компетентность во всей ее  </a:t>
            </a:r>
            <a:r>
              <a:rPr lang="ru-RU" dirty="0" err="1" smtClean="0"/>
              <a:t>многосоставности</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4</a:t>
            </a:fld>
            <a:endParaRPr lang="ru-RU"/>
          </a:p>
        </p:txBody>
      </p:sp>
    </p:spTree>
    <p:extLst>
      <p:ext uri="{BB962C8B-B14F-4D97-AF65-F5344CB8AC3E}">
        <p14:creationId xmlns:p14="http://schemas.microsoft.com/office/powerpoint/2010/main" val="210608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Реализация идей конвергентного образования в школе сегодня выступает как адекватный ответ на запросы обучающихся и их родителей, педагогов и управленческой команды, стремящихся отвечать вызовам времени.</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5</a:t>
            </a:fld>
            <a:endParaRPr lang="ru-RU"/>
          </a:p>
        </p:txBody>
      </p:sp>
    </p:spTree>
    <p:extLst>
      <p:ext uri="{BB962C8B-B14F-4D97-AF65-F5344CB8AC3E}">
        <p14:creationId xmlns:p14="http://schemas.microsoft.com/office/powerpoint/2010/main" val="409486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Воплотить эту идею позволит насыщение образовательного пространства конвергентного лабораторного комплекса следующими технологическими компонентами:</a:t>
            </a:r>
          </a:p>
          <a:p>
            <a:r>
              <a:rPr lang="ru-RU" sz="1200" kern="1200" dirty="0" smtClean="0">
                <a:solidFill>
                  <a:schemeClr val="tx1"/>
                </a:solidFill>
                <a:effectLst/>
                <a:latin typeface="+mn-lt"/>
                <a:ea typeface="+mn-ea"/>
                <a:cs typeface="+mn-cs"/>
              </a:rPr>
              <a:t>3 лаборатории по физике, химии, биологии, для проведения междисциплинарных исследований, знакомства с закономерностями естественнонаучных явлений, основами современного конструирования и моделирования, технологиями современного производства как мотивирующего фактора исследовательской деятельности.</a:t>
            </a:r>
          </a:p>
          <a:p>
            <a:r>
              <a:rPr lang="ru-RU" sz="1200" kern="1200" dirty="0" err="1" smtClean="0">
                <a:solidFill>
                  <a:schemeClr val="tx1"/>
                </a:solidFill>
                <a:effectLst/>
                <a:latin typeface="+mn-lt"/>
                <a:ea typeface="+mn-ea"/>
                <a:cs typeface="+mn-cs"/>
              </a:rPr>
              <a:t>Инфозона</a:t>
            </a:r>
            <a:r>
              <a:rPr lang="ru-RU" sz="1200" kern="1200" dirty="0" smtClean="0">
                <a:solidFill>
                  <a:schemeClr val="tx1"/>
                </a:solidFill>
                <a:effectLst/>
                <a:latin typeface="+mn-lt"/>
                <a:ea typeface="+mn-ea"/>
                <a:cs typeface="+mn-cs"/>
              </a:rPr>
              <a:t> для обеспечения сетевого взаимодействия в цифровом пространстве.</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8</a:t>
            </a:fld>
            <a:endParaRPr lang="ru-RU"/>
          </a:p>
        </p:txBody>
      </p:sp>
    </p:spTree>
    <p:extLst>
      <p:ext uri="{BB962C8B-B14F-4D97-AF65-F5344CB8AC3E}">
        <p14:creationId xmlns:p14="http://schemas.microsoft.com/office/powerpoint/2010/main" val="65388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Общая заинтересованность в конечном результате объединяет усилия участников интеграции и помогает им найти наиболее эффективные механизмы взаимодействия. Безусловно, эффективность обозначенной интеграции Науки, Производства и Школы напрямую зависит от соблюдения принципа постановки общих целей и разработки единых средств для их достижения. При этом не меньшую роль играет принцип личностного развития школьника. Выявление у школьника его склонностей и возможностей позволяет развивать его индивидуальный творческий потенциал, запускать программу его индивидуального продвижения в познании и освоении окружающей действительности. </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9</a:t>
            </a:fld>
            <a:endParaRPr lang="ru-RU"/>
          </a:p>
        </p:txBody>
      </p:sp>
    </p:spTree>
    <p:extLst>
      <p:ext uri="{BB962C8B-B14F-4D97-AF65-F5344CB8AC3E}">
        <p14:creationId xmlns:p14="http://schemas.microsoft.com/office/powerpoint/2010/main" val="14888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Миссией центра развитие потенциала педагогов естественно-научного цикла школ района на основе использования обогащенной технологической среды. Такая среда представляет собой   новый междисциплинарный лабораторный комплекс, обеспечивающий возможность организации исследовательской деятельности фундаментальной направленности в области дисциплин естественно-научного цикла для учащихся школ района. Интеграция теоретических основ изучения естественно-научного образования, которые учащиеся получают на базе своих школ в районе с возможностями проведения междисциплинарной исследовательской деятельности на базе инновационного лабораторного комплекса позволит успешно решать задачи повышения качества естественно-научного образования</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Системообразующим компонентом районного сетевого центра проектно-технологической поддержки и развития образовательного потенциала обучающихся стало</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создание конвергентного лабораторного комплекса, как модели междисциплинарной образовательной среды, соответствующей вызовам современного быстроменяющегося мира.</a:t>
            </a:r>
            <a:r>
              <a:rPr lang="ru-RU" sz="1200" kern="1200" baseline="0" dirty="0" smtClean="0">
                <a:solidFill>
                  <a:schemeClr val="tx1"/>
                </a:solidFill>
                <a:effectLst/>
                <a:latin typeface="+mn-lt"/>
                <a:ea typeface="+mn-ea"/>
                <a:cs typeface="+mn-cs"/>
              </a:rPr>
              <a:t> В</a:t>
            </a:r>
            <a:r>
              <a:rPr lang="ru-RU" sz="1200" kern="1200" dirty="0" smtClean="0">
                <a:solidFill>
                  <a:schemeClr val="tx1"/>
                </a:solidFill>
                <a:effectLst/>
                <a:latin typeface="+mn-lt"/>
                <a:ea typeface="+mn-ea"/>
                <a:cs typeface="+mn-cs"/>
              </a:rPr>
              <a:t> рамках конвергентного лабораторного комплекса создана высокотехнологичная наукоемкая   образовательная среда, позволяющая осуществлять исследовательскую и проектную деятельность на основе междисциплинарного взаимодействия</a:t>
            </a:r>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10</a:t>
            </a:fld>
            <a:endParaRPr lang="ru-RU"/>
          </a:p>
        </p:txBody>
      </p:sp>
    </p:spTree>
    <p:extLst>
      <p:ext uri="{BB962C8B-B14F-4D97-AF65-F5344CB8AC3E}">
        <p14:creationId xmlns:p14="http://schemas.microsoft.com/office/powerpoint/2010/main" val="161873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Конвергентный подход в образовании в рамках сетевого взаимодействия - это насыщенный и объемный процесс. </a:t>
            </a:r>
            <a:r>
              <a:rPr lang="ru-RU" sz="1200" b="0" i="0" kern="1200" dirty="0" smtClean="0">
                <a:solidFill>
                  <a:schemeClr val="tx1"/>
                </a:solidFill>
                <a:effectLst/>
                <a:latin typeface="+mn-lt"/>
                <a:ea typeface="+mn-ea"/>
                <a:cs typeface="+mn-cs"/>
              </a:rPr>
              <a:t>Сетевое взаимодействие в образовании - это сложный механизм, благодаря которому происходит вовлечение сразу нескольких организаций в учебный или внеурочный процесс. </a:t>
            </a:r>
            <a:r>
              <a:rPr lang="ru-RU" sz="1200" b="0" i="0" u="none" strike="noStrike" kern="1200" dirty="0" smtClean="0">
                <a:solidFill>
                  <a:schemeClr val="tx1"/>
                </a:solidFill>
                <a:effectLst/>
                <a:latin typeface="+mn-lt"/>
                <a:ea typeface="+mn-ea"/>
                <a:cs typeface="+mn-cs"/>
              </a:rPr>
              <a:t>Сетевое взаимодействие рассматривается в нашем лицее как механизм, который обладает определенными параметрами, такими как:</a:t>
            </a:r>
          </a:p>
          <a:p>
            <a:r>
              <a:rPr lang="ru-RU" sz="1200" b="0" i="0" u="none" strike="noStrike" kern="1200" dirty="0" smtClean="0">
                <a:solidFill>
                  <a:schemeClr val="tx1"/>
                </a:solidFill>
                <a:effectLst/>
                <a:latin typeface="+mn-lt"/>
                <a:ea typeface="+mn-ea"/>
                <a:cs typeface="+mn-cs"/>
              </a:rPr>
              <a:t>Единство целей; </a:t>
            </a:r>
            <a:r>
              <a:rPr lang="ru-RU" sz="1200" b="0" i="0" kern="1200" dirty="0" smtClean="0">
                <a:solidFill>
                  <a:schemeClr val="tx1"/>
                </a:solidFill>
                <a:effectLst/>
                <a:latin typeface="+mn-lt"/>
                <a:ea typeface="+mn-ea"/>
                <a:cs typeface="+mn-cs"/>
              </a:rPr>
              <a:t>определенные ресурсы для их достижения; суммарный центр управления.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effectLst/>
                <a:latin typeface="+mn-lt"/>
                <a:ea typeface="+mn-ea"/>
                <a:cs typeface="+mn-cs"/>
              </a:rPr>
              <a:t>Это усилия разных образовательных учреждений по централизации ресурсов. Данный алгоритм уже продемонстрировал свою актуальность и состоятельность. Сетевое взаимодействие учреждений образования предполагает особое социальное партнерство, в котором подразумевается «двусторонняя полезность». </a:t>
            </a:r>
            <a:r>
              <a:rPr lang="ru-RU" sz="1200" kern="1200" dirty="0" smtClean="0">
                <a:solidFill>
                  <a:schemeClr val="tx1"/>
                </a:solidFill>
                <a:effectLst/>
                <a:latin typeface="+mn-lt"/>
                <a:ea typeface="+mn-ea"/>
                <a:cs typeface="+mn-cs"/>
              </a:rPr>
              <a:t>Лицей сотрудничает с таким вузами, как, СПб Государственный Университет, ВШЭ,   Санкт-Петербургский медико-социальный институт,  с Колледжем  электроники и приборостроения. </a:t>
            </a:r>
            <a:r>
              <a:rPr lang="ru-RU" sz="1200" b="0" i="0" u="none" strike="noStrike" kern="1200" dirty="0" smtClean="0">
                <a:solidFill>
                  <a:schemeClr val="tx1"/>
                </a:solidFill>
                <a:effectLst/>
                <a:latin typeface="+mn-lt"/>
                <a:ea typeface="+mn-ea"/>
                <a:cs typeface="+mn-cs"/>
              </a:rPr>
              <a:t>Между всеми участниками такого взаимодействия возникают неформальные и формальные контакты. Сетевое взаимодействие в системе образования особенно развито в средней и старшей школе.</a:t>
            </a:r>
          </a:p>
          <a:p>
            <a:r>
              <a:rPr lang="ru-RU" dirty="0" smtClean="0"/>
              <a:t>В особенности необходимо отметить промежуточный результат реализации проекта. А именно повышение уровня учебной мотивации обучающихся, рост показателей успеваемости по предметам профильного направления, повышение самооценки, развитие творческих способностей обучающихся. Немаловажными результатами является самореализация личности, формирование ответственности за результаты своей деятельности. Более того, все это предоставляет возможность участия в международных конкурсах и чемпионатах.</a:t>
            </a:r>
          </a:p>
          <a:p>
            <a:endParaRPr lang="ru-RU" dirty="0"/>
          </a:p>
        </p:txBody>
      </p:sp>
      <p:sp>
        <p:nvSpPr>
          <p:cNvPr id="4" name="Номер слайда 3"/>
          <p:cNvSpPr>
            <a:spLocks noGrp="1"/>
          </p:cNvSpPr>
          <p:nvPr>
            <p:ph type="sldNum" sz="quarter" idx="10"/>
          </p:nvPr>
        </p:nvSpPr>
        <p:spPr/>
        <p:txBody>
          <a:bodyPr/>
          <a:lstStyle/>
          <a:p>
            <a:fld id="{D9BDDED5-1220-4484-8D8F-6FB9AFFE085A}" type="slidenum">
              <a:rPr lang="ru-RU" smtClean="0"/>
              <a:t>11</a:t>
            </a:fld>
            <a:endParaRPr lang="ru-RU"/>
          </a:p>
        </p:txBody>
      </p:sp>
    </p:spTree>
    <p:extLst>
      <p:ext uri="{BB962C8B-B14F-4D97-AF65-F5344CB8AC3E}">
        <p14:creationId xmlns:p14="http://schemas.microsoft.com/office/powerpoint/2010/main" val="350761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2FFA0E-5FCE-4ED4-BCCB-8FCF570B59C3}"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976594301"/>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2FFA0E-5FCE-4ED4-BCCB-8FCF570B59C3}"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2396633663"/>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2FFA0E-5FCE-4ED4-BCCB-8FCF570B59C3}"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123348700"/>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2FFA0E-5FCE-4ED4-BCCB-8FCF570B59C3}"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4022761280"/>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2FFA0E-5FCE-4ED4-BCCB-8FCF570B59C3}"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409040812"/>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2FFA0E-5FCE-4ED4-BCCB-8FCF570B59C3}" type="datetimeFigureOut">
              <a:rPr lang="ru-RU" smtClean="0"/>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3248903325"/>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2FFA0E-5FCE-4ED4-BCCB-8FCF570B59C3}" type="datetimeFigureOut">
              <a:rPr lang="ru-RU" smtClean="0"/>
              <a:t>09.03.2022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3447403653"/>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2FFA0E-5FCE-4ED4-BCCB-8FCF570B59C3}" type="datetimeFigureOut">
              <a:rPr lang="ru-RU" smtClean="0"/>
              <a:t>09.03.2022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3548254554"/>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2FFA0E-5FCE-4ED4-BCCB-8FCF570B59C3}" type="datetimeFigureOut">
              <a:rPr lang="ru-RU" smtClean="0"/>
              <a:t>09.03.2022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2048622319"/>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F2FFA0E-5FCE-4ED4-BCCB-8FCF570B59C3}" type="datetimeFigureOut">
              <a:rPr lang="ru-RU" smtClean="0"/>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735179524"/>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F2FFA0E-5FCE-4ED4-BCCB-8FCF570B59C3}" type="datetimeFigureOut">
              <a:rPr lang="ru-RU" smtClean="0"/>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2CB13D-C626-4088-BA87-4DABC0A7EFB0}" type="slidenum">
              <a:rPr lang="ru-RU" smtClean="0"/>
              <a:t>‹#›</a:t>
            </a:fld>
            <a:endParaRPr lang="ru-RU"/>
          </a:p>
        </p:txBody>
      </p:sp>
    </p:spTree>
    <p:extLst>
      <p:ext uri="{BB962C8B-B14F-4D97-AF65-F5344CB8AC3E}">
        <p14:creationId xmlns:p14="http://schemas.microsoft.com/office/powerpoint/2010/main" val="1876873676"/>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FFA0E-5FCE-4ED4-BCCB-8FCF570B59C3}" type="datetimeFigureOut">
              <a:rPr lang="ru-RU" smtClean="0"/>
              <a:t>09.03.2022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CB13D-C626-4088-BA87-4DABC0A7EFB0}" type="slidenum">
              <a:rPr lang="ru-RU" smtClean="0"/>
              <a:t>‹#›</a:t>
            </a:fld>
            <a:endParaRPr lang="ru-RU"/>
          </a:p>
        </p:txBody>
      </p:sp>
    </p:spTree>
    <p:extLst>
      <p:ext uri="{BB962C8B-B14F-4D97-AF65-F5344CB8AC3E}">
        <p14:creationId xmlns:p14="http://schemas.microsoft.com/office/powerpoint/2010/main" val="2531757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5.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43.png"/><Relationship Id="rId5" Type="http://schemas.openxmlformats.org/officeDocument/2006/relationships/image" Target="../media/image42.jpeg"/><Relationship Id="rId10" Type="http://schemas.openxmlformats.org/officeDocument/2006/relationships/image" Target="../media/image13.png"/><Relationship Id="rId4" Type="http://schemas.openxmlformats.org/officeDocument/2006/relationships/image" Target="../media/image41.jpe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9.png"/><Relationship Id="rId7" Type="http://schemas.openxmlformats.org/officeDocument/2006/relationships/image" Target="../media/image15.png"/><Relationship Id="rId12"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60.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grpSp>
        <p:nvGrpSpPr>
          <p:cNvPr id="4" name="Group 3346"/>
          <p:cNvGrpSpPr/>
          <p:nvPr/>
        </p:nvGrpSpPr>
        <p:grpSpPr>
          <a:xfrm>
            <a:off x="0" y="317"/>
            <a:ext cx="12192000" cy="6857365"/>
            <a:chOff x="0" y="0"/>
            <a:chExt cx="12192000" cy="6857999"/>
          </a:xfrm>
        </p:grpSpPr>
        <p:sp>
          <p:nvSpPr>
            <p:cNvPr id="5" name="Shape 4651"/>
            <p:cNvSpPr/>
            <p:nvPr/>
          </p:nvSpPr>
          <p:spPr>
            <a:xfrm>
              <a:off x="0" y="0"/>
              <a:ext cx="12192000" cy="6857999"/>
            </a:xfrm>
            <a:custGeom>
              <a:avLst/>
              <a:gdLst/>
              <a:ahLst/>
              <a:cxnLst/>
              <a:rect l="0" t="0" r="0" b="0"/>
              <a:pathLst>
                <a:path w="12192000" h="6857999">
                  <a:moveTo>
                    <a:pt x="0" y="0"/>
                  </a:moveTo>
                  <a:lnTo>
                    <a:pt x="12192000" y="0"/>
                  </a:lnTo>
                  <a:lnTo>
                    <a:pt x="12192000" y="6857999"/>
                  </a:lnTo>
                  <a:lnTo>
                    <a:pt x="0" y="6857999"/>
                  </a:lnTo>
                  <a:lnTo>
                    <a:pt x="0" y="0"/>
                  </a:lnTo>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6" name="Rectangle 7"/>
            <p:cNvSpPr/>
            <p:nvPr/>
          </p:nvSpPr>
          <p:spPr>
            <a:xfrm>
              <a:off x="910742" y="2740220"/>
              <a:ext cx="10480697" cy="519596"/>
            </a:xfrm>
            <a:prstGeom prst="rect">
              <a:avLst/>
            </a:prstGeom>
            <a:ln>
              <a:noFill/>
            </a:ln>
          </p:spPr>
          <p:txBody>
            <a:bodyPr vert="horz" lIns="0" tIns="0" rIns="0" bIns="0" rtlCol="0">
              <a:noAutofit/>
            </a:bodyPr>
            <a:lstStyle/>
            <a:p>
              <a:pPr>
                <a:lnSpc>
                  <a:spcPct val="107000"/>
                </a:lnSpc>
                <a:spcAft>
                  <a:spcPts val="800"/>
                </a:spcAft>
              </a:pPr>
              <a:r>
                <a:rPr lang="ru-RU" sz="3000" b="1" dirty="0" smtClean="0">
                  <a:solidFill>
                    <a:srgbClr val="FFFFFF"/>
                  </a:solidFill>
                  <a:effectLst/>
                  <a:latin typeface="Arial" panose="020B0604020202020204" pitchFamily="34" charset="0"/>
                  <a:ea typeface="Arial" panose="020B0604020202020204" pitchFamily="34" charset="0"/>
                </a:rPr>
                <a:t>РЕАЛИЗАЦИЯ </a:t>
              </a:r>
              <a:r>
                <a:rPr lang="ru-RU" sz="3000" b="1" dirty="0">
                  <a:solidFill>
                    <a:srgbClr val="FFFFFF"/>
                  </a:solidFill>
                  <a:effectLst/>
                  <a:latin typeface="Arial" panose="020B0604020202020204" pitchFamily="34" charset="0"/>
                  <a:ea typeface="Arial" panose="020B0604020202020204" pitchFamily="34" charset="0"/>
                </a:rPr>
                <a:t>ИДЕЙ </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7" name="Rectangle 8"/>
            <p:cNvSpPr/>
            <p:nvPr/>
          </p:nvSpPr>
          <p:spPr>
            <a:xfrm>
              <a:off x="910742" y="3197202"/>
              <a:ext cx="10143723" cy="520012"/>
            </a:xfrm>
            <a:prstGeom prst="rect">
              <a:avLst/>
            </a:prstGeom>
            <a:ln>
              <a:noFill/>
            </a:ln>
          </p:spPr>
          <p:txBody>
            <a:bodyPr vert="horz" lIns="0" tIns="0" rIns="0" bIns="0" rtlCol="0">
              <a:noAutofit/>
            </a:bodyPr>
            <a:lstStyle/>
            <a:p>
              <a:pPr>
                <a:lnSpc>
                  <a:spcPct val="107000"/>
                </a:lnSpc>
                <a:spcAft>
                  <a:spcPts val="800"/>
                </a:spcAft>
              </a:pPr>
              <a:r>
                <a:rPr lang="ru-RU" sz="3000" b="1" dirty="0">
                  <a:solidFill>
                    <a:srgbClr val="00CBFF"/>
                  </a:solidFill>
                  <a:effectLst/>
                  <a:latin typeface="Arial" panose="020B0604020202020204" pitchFamily="34" charset="0"/>
                  <a:ea typeface="Arial" panose="020B0604020202020204" pitchFamily="34" charset="0"/>
                </a:rPr>
                <a:t>КОНВЕРГЕНТНОГО </a:t>
              </a:r>
              <a:r>
                <a:rPr lang="ru-RU" sz="3000" b="1" dirty="0" smtClean="0">
                  <a:solidFill>
                    <a:srgbClr val="00CBFF"/>
                  </a:solidFill>
                  <a:effectLst/>
                  <a:latin typeface="Arial" panose="020B0604020202020204" pitchFamily="34" charset="0"/>
                  <a:ea typeface="Arial" panose="020B0604020202020204" pitchFamily="34" charset="0"/>
                </a:rPr>
                <a:t>ОБРАЗОВАНИЯ</a:t>
              </a:r>
              <a:r>
                <a:rPr lang="ru-RU" sz="3000" b="1" dirty="0">
                  <a:solidFill>
                    <a:srgbClr val="00CBFF"/>
                  </a:solidFill>
                  <a:latin typeface="Arial" panose="020B0604020202020204" pitchFamily="34" charset="0"/>
                  <a:ea typeface="Arial" panose="020B0604020202020204" pitchFamily="34" charset="0"/>
                </a:rPr>
                <a:t>:</a:t>
              </a:r>
              <a:endParaRPr lang="ru-RU" sz="3000" b="1" dirty="0" smtClean="0">
                <a:solidFill>
                  <a:srgbClr val="00CBFF"/>
                </a:solidFill>
                <a:effectLst/>
                <a:latin typeface="Arial" panose="020B0604020202020204" pitchFamily="34" charset="0"/>
                <a:ea typeface="Arial" panose="020B0604020202020204" pitchFamily="34" charset="0"/>
              </a:endParaRPr>
            </a:p>
            <a:p>
              <a:pPr>
                <a:lnSpc>
                  <a:spcPct val="107000"/>
                </a:lnSpc>
                <a:spcAft>
                  <a:spcPts val="800"/>
                </a:spcAft>
              </a:pPr>
              <a:r>
                <a:rPr lang="ru-RU" sz="3000" b="1" dirty="0" smtClean="0">
                  <a:solidFill>
                    <a:srgbClr val="00CBFF"/>
                  </a:solidFill>
                  <a:latin typeface="Arial" panose="020B0604020202020204" pitchFamily="34" charset="0"/>
                  <a:ea typeface="Arial" panose="020B0604020202020204" pitchFamily="34" charset="0"/>
                </a:rPr>
                <a:t>ОТ ТЕОРИИ К ПРАКТИКЕ</a:t>
              </a:r>
              <a:endParaRPr lang="ru-RU" sz="3000" b="1" dirty="0">
                <a:solidFill>
                  <a:srgbClr val="00CBFF"/>
                </a:solidFill>
                <a:latin typeface="Arial" panose="020B0604020202020204" pitchFamily="34" charset="0"/>
                <a:ea typeface="Arial" panose="020B0604020202020204" pitchFamily="34" charset="0"/>
              </a:endParaRPr>
            </a:p>
          </p:txBody>
        </p:sp>
        <p:sp>
          <p:nvSpPr>
            <p:cNvPr id="8" name="Rectangle 9"/>
            <p:cNvSpPr/>
            <p:nvPr/>
          </p:nvSpPr>
          <p:spPr>
            <a:xfrm>
              <a:off x="944326" y="4617512"/>
              <a:ext cx="6949295" cy="519596"/>
            </a:xfrm>
            <a:prstGeom prst="rect">
              <a:avLst/>
            </a:prstGeom>
            <a:ln>
              <a:noFill/>
            </a:ln>
          </p:spPr>
          <p:txBody>
            <a:bodyPr vert="horz" lIns="0" tIns="0" rIns="0" bIns="0" rtlCol="0">
              <a:noAutofit/>
            </a:bodyPr>
            <a:lstStyle/>
            <a:p>
              <a:pPr>
                <a:lnSpc>
                  <a:spcPct val="107000"/>
                </a:lnSpc>
                <a:spcAft>
                  <a:spcPts val="800"/>
                </a:spcAft>
              </a:pPr>
              <a:r>
                <a:rPr lang="ru-RU" sz="3000" b="1" dirty="0">
                  <a:solidFill>
                    <a:srgbClr val="FFFFFF"/>
                  </a:solidFill>
                  <a:effectLst/>
                  <a:latin typeface="Arial" panose="020B0604020202020204" pitchFamily="34" charset="0"/>
                  <a:ea typeface="Arial" panose="020B0604020202020204" pitchFamily="34" charset="0"/>
                </a:rPr>
                <a:t>ГБОУ лицей №395</a:t>
              </a:r>
              <a:endParaRPr lang="ru-RU" sz="1100" dirty="0">
                <a:solidFill>
                  <a:srgbClr val="000000"/>
                </a:solidFill>
                <a:effectLst/>
                <a:latin typeface="Calibri" panose="020F0502020204030204" pitchFamily="34" charset="0"/>
                <a:ea typeface="Calibri" panose="020F0502020204030204" pitchFamily="34" charset="0"/>
              </a:endParaRPr>
            </a:p>
          </p:txBody>
        </p:sp>
        <p:pic>
          <p:nvPicPr>
            <p:cNvPr id="9" name="Picture 11"/>
            <p:cNvPicPr/>
            <p:nvPr/>
          </p:nvPicPr>
          <p:blipFill>
            <a:blip r:embed="rId3"/>
            <a:stretch>
              <a:fillRect/>
            </a:stretch>
          </p:blipFill>
          <p:spPr>
            <a:xfrm>
              <a:off x="0" y="0"/>
              <a:ext cx="4762500" cy="1162812"/>
            </a:xfrm>
            <a:prstGeom prst="rect">
              <a:avLst/>
            </a:prstGeom>
          </p:spPr>
        </p:pic>
        <p:sp>
          <p:nvSpPr>
            <p:cNvPr id="10" name="Shape 12"/>
            <p:cNvSpPr/>
            <p:nvPr/>
          </p:nvSpPr>
          <p:spPr>
            <a:xfrm>
              <a:off x="1828800" y="1033272"/>
              <a:ext cx="1104900" cy="1104900"/>
            </a:xfrm>
            <a:custGeom>
              <a:avLst/>
              <a:gdLst/>
              <a:ahLst/>
              <a:cxnLst/>
              <a:rect l="0" t="0" r="0" b="0"/>
              <a:pathLst>
                <a:path w="1104900" h="1104900">
                  <a:moveTo>
                    <a:pt x="552450" y="0"/>
                  </a:moveTo>
                  <a:cubicBezTo>
                    <a:pt x="857504" y="0"/>
                    <a:pt x="1104900" y="247396"/>
                    <a:pt x="1104900" y="552450"/>
                  </a:cubicBezTo>
                  <a:cubicBezTo>
                    <a:pt x="1104900" y="857504"/>
                    <a:pt x="857504" y="1104900"/>
                    <a:pt x="552450" y="1104900"/>
                  </a:cubicBezTo>
                  <a:cubicBezTo>
                    <a:pt x="247396" y="1104900"/>
                    <a:pt x="0" y="857504"/>
                    <a:pt x="0" y="552450"/>
                  </a:cubicBezTo>
                  <a:cubicBezTo>
                    <a:pt x="0" y="247396"/>
                    <a:pt x="247396" y="0"/>
                    <a:pt x="55245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pic>
          <p:nvPicPr>
            <p:cNvPr id="11" name="Picture 14"/>
            <p:cNvPicPr/>
            <p:nvPr/>
          </p:nvPicPr>
          <p:blipFill>
            <a:blip r:embed="rId4"/>
            <a:stretch>
              <a:fillRect/>
            </a:stretch>
          </p:blipFill>
          <p:spPr>
            <a:xfrm>
              <a:off x="7635240" y="4053840"/>
              <a:ext cx="614172" cy="614172"/>
            </a:xfrm>
            <a:prstGeom prst="rect">
              <a:avLst/>
            </a:prstGeom>
          </p:spPr>
        </p:pic>
        <p:pic>
          <p:nvPicPr>
            <p:cNvPr id="12" name="Picture 16"/>
            <p:cNvPicPr/>
            <p:nvPr/>
          </p:nvPicPr>
          <p:blipFill>
            <a:blip r:embed="rId5"/>
            <a:stretch>
              <a:fillRect/>
            </a:stretch>
          </p:blipFill>
          <p:spPr>
            <a:xfrm>
              <a:off x="8772144" y="1219200"/>
              <a:ext cx="467868" cy="466344"/>
            </a:xfrm>
            <a:prstGeom prst="rect">
              <a:avLst/>
            </a:prstGeom>
          </p:spPr>
        </p:pic>
        <p:pic>
          <p:nvPicPr>
            <p:cNvPr id="13" name="Picture 18"/>
            <p:cNvPicPr/>
            <p:nvPr/>
          </p:nvPicPr>
          <p:blipFill>
            <a:blip r:embed="rId6"/>
            <a:stretch>
              <a:fillRect/>
            </a:stretch>
          </p:blipFill>
          <p:spPr>
            <a:xfrm>
              <a:off x="5277612" y="486156"/>
              <a:ext cx="505968" cy="505968"/>
            </a:xfrm>
            <a:prstGeom prst="rect">
              <a:avLst/>
            </a:prstGeom>
          </p:spPr>
        </p:pic>
        <p:pic>
          <p:nvPicPr>
            <p:cNvPr id="14" name="Picture 20"/>
            <p:cNvPicPr/>
            <p:nvPr/>
          </p:nvPicPr>
          <p:blipFill>
            <a:blip r:embed="rId7"/>
            <a:stretch>
              <a:fillRect/>
            </a:stretch>
          </p:blipFill>
          <p:spPr>
            <a:xfrm>
              <a:off x="3396996" y="5006340"/>
              <a:ext cx="493776" cy="493776"/>
            </a:xfrm>
            <a:prstGeom prst="rect">
              <a:avLst/>
            </a:prstGeom>
          </p:spPr>
        </p:pic>
        <p:pic>
          <p:nvPicPr>
            <p:cNvPr id="15" name="Picture 22"/>
            <p:cNvPicPr/>
            <p:nvPr/>
          </p:nvPicPr>
          <p:blipFill>
            <a:blip r:embed="rId8"/>
            <a:stretch>
              <a:fillRect/>
            </a:stretch>
          </p:blipFill>
          <p:spPr>
            <a:xfrm>
              <a:off x="9992868" y="2337816"/>
              <a:ext cx="437388" cy="435864"/>
            </a:xfrm>
            <a:prstGeom prst="rect">
              <a:avLst/>
            </a:prstGeom>
          </p:spPr>
        </p:pic>
        <p:pic>
          <p:nvPicPr>
            <p:cNvPr id="16" name="Picture 24"/>
            <p:cNvPicPr/>
            <p:nvPr/>
          </p:nvPicPr>
          <p:blipFill>
            <a:blip r:embed="rId9"/>
            <a:stretch>
              <a:fillRect/>
            </a:stretch>
          </p:blipFill>
          <p:spPr>
            <a:xfrm>
              <a:off x="10142220" y="5981700"/>
              <a:ext cx="451104" cy="451104"/>
            </a:xfrm>
            <a:prstGeom prst="rect">
              <a:avLst/>
            </a:prstGeom>
          </p:spPr>
        </p:pic>
        <p:pic>
          <p:nvPicPr>
            <p:cNvPr id="17" name="Picture 26"/>
            <p:cNvPicPr/>
            <p:nvPr/>
          </p:nvPicPr>
          <p:blipFill>
            <a:blip r:embed="rId10"/>
            <a:stretch>
              <a:fillRect/>
            </a:stretch>
          </p:blipFill>
          <p:spPr>
            <a:xfrm>
              <a:off x="4774692" y="5788152"/>
              <a:ext cx="672084" cy="673608"/>
            </a:xfrm>
            <a:prstGeom prst="rect">
              <a:avLst/>
            </a:prstGeom>
          </p:spPr>
        </p:pic>
        <p:pic>
          <p:nvPicPr>
            <p:cNvPr id="18" name="Picture 28"/>
            <p:cNvPicPr/>
            <p:nvPr/>
          </p:nvPicPr>
          <p:blipFill>
            <a:blip r:embed="rId11"/>
            <a:stretch>
              <a:fillRect/>
            </a:stretch>
          </p:blipFill>
          <p:spPr>
            <a:xfrm>
              <a:off x="918972" y="1952244"/>
              <a:ext cx="547116" cy="545592"/>
            </a:xfrm>
            <a:prstGeom prst="rect">
              <a:avLst/>
            </a:prstGeom>
          </p:spPr>
        </p:pic>
        <p:pic>
          <p:nvPicPr>
            <p:cNvPr id="19" name="Picture 30"/>
            <p:cNvPicPr/>
            <p:nvPr/>
          </p:nvPicPr>
          <p:blipFill>
            <a:blip r:embed="rId12"/>
            <a:stretch>
              <a:fillRect/>
            </a:stretch>
          </p:blipFill>
          <p:spPr>
            <a:xfrm>
              <a:off x="11204448" y="5210556"/>
              <a:ext cx="473964" cy="473964"/>
            </a:xfrm>
            <a:prstGeom prst="rect">
              <a:avLst/>
            </a:prstGeom>
          </p:spPr>
        </p:pic>
        <p:pic>
          <p:nvPicPr>
            <p:cNvPr id="20" name="Picture 32"/>
            <p:cNvPicPr/>
            <p:nvPr/>
          </p:nvPicPr>
          <p:blipFill>
            <a:blip r:embed="rId13"/>
            <a:stretch>
              <a:fillRect/>
            </a:stretch>
          </p:blipFill>
          <p:spPr>
            <a:xfrm>
              <a:off x="7552944" y="452628"/>
              <a:ext cx="580644" cy="580644"/>
            </a:xfrm>
            <a:prstGeom prst="rect">
              <a:avLst/>
            </a:prstGeom>
          </p:spPr>
        </p:pic>
        <p:pic>
          <p:nvPicPr>
            <p:cNvPr id="21" name="Picture 34"/>
            <p:cNvPicPr/>
            <p:nvPr/>
          </p:nvPicPr>
          <p:blipFill>
            <a:blip r:embed="rId14"/>
            <a:stretch>
              <a:fillRect/>
            </a:stretch>
          </p:blipFill>
          <p:spPr>
            <a:xfrm>
              <a:off x="8906256" y="5143500"/>
              <a:ext cx="541020" cy="541020"/>
            </a:xfrm>
            <a:prstGeom prst="rect">
              <a:avLst/>
            </a:prstGeom>
          </p:spPr>
        </p:pic>
        <p:pic>
          <p:nvPicPr>
            <p:cNvPr id="22" name="Picture 36"/>
            <p:cNvPicPr/>
            <p:nvPr/>
          </p:nvPicPr>
          <p:blipFill>
            <a:blip r:embed="rId15"/>
            <a:stretch>
              <a:fillRect/>
            </a:stretch>
          </p:blipFill>
          <p:spPr>
            <a:xfrm>
              <a:off x="6248400" y="1217676"/>
              <a:ext cx="624840" cy="623316"/>
            </a:xfrm>
            <a:prstGeom prst="rect">
              <a:avLst/>
            </a:prstGeom>
          </p:spPr>
        </p:pic>
        <p:pic>
          <p:nvPicPr>
            <p:cNvPr id="23" name="Picture 38"/>
            <p:cNvPicPr/>
            <p:nvPr/>
          </p:nvPicPr>
          <p:blipFill>
            <a:blip r:embed="rId16"/>
            <a:stretch>
              <a:fillRect/>
            </a:stretch>
          </p:blipFill>
          <p:spPr>
            <a:xfrm>
              <a:off x="11131296" y="3201924"/>
              <a:ext cx="464820" cy="463296"/>
            </a:xfrm>
            <a:prstGeom prst="rect">
              <a:avLst/>
            </a:prstGeom>
          </p:spPr>
        </p:pic>
        <p:pic>
          <p:nvPicPr>
            <p:cNvPr id="24" name="Picture 40"/>
            <p:cNvPicPr/>
            <p:nvPr/>
          </p:nvPicPr>
          <p:blipFill>
            <a:blip r:embed="rId17"/>
            <a:stretch>
              <a:fillRect/>
            </a:stretch>
          </p:blipFill>
          <p:spPr>
            <a:xfrm>
              <a:off x="2075688" y="5850636"/>
              <a:ext cx="611124" cy="611124"/>
            </a:xfrm>
            <a:prstGeom prst="rect">
              <a:avLst/>
            </a:prstGeom>
          </p:spPr>
        </p:pic>
        <p:pic>
          <p:nvPicPr>
            <p:cNvPr id="25" name="Picture 42"/>
            <p:cNvPicPr/>
            <p:nvPr/>
          </p:nvPicPr>
          <p:blipFill>
            <a:blip r:embed="rId18"/>
            <a:stretch>
              <a:fillRect/>
            </a:stretch>
          </p:blipFill>
          <p:spPr>
            <a:xfrm>
              <a:off x="10023348" y="4034028"/>
              <a:ext cx="688848" cy="687324"/>
            </a:xfrm>
            <a:prstGeom prst="rect">
              <a:avLst/>
            </a:prstGeom>
          </p:spPr>
        </p:pic>
        <p:pic>
          <p:nvPicPr>
            <p:cNvPr id="26" name="Picture 44"/>
            <p:cNvPicPr/>
            <p:nvPr/>
          </p:nvPicPr>
          <p:blipFill>
            <a:blip r:embed="rId19"/>
            <a:stretch>
              <a:fillRect/>
            </a:stretch>
          </p:blipFill>
          <p:spPr>
            <a:xfrm>
              <a:off x="7836408" y="5910072"/>
              <a:ext cx="594360" cy="594360"/>
            </a:xfrm>
            <a:prstGeom prst="rect">
              <a:avLst/>
            </a:prstGeom>
          </p:spPr>
        </p:pic>
        <p:pic>
          <p:nvPicPr>
            <p:cNvPr id="27" name="Picture 46"/>
            <p:cNvPicPr/>
            <p:nvPr/>
          </p:nvPicPr>
          <p:blipFill>
            <a:blip r:embed="rId20"/>
            <a:stretch>
              <a:fillRect/>
            </a:stretch>
          </p:blipFill>
          <p:spPr>
            <a:xfrm>
              <a:off x="10966704" y="1056132"/>
              <a:ext cx="629412" cy="629412"/>
            </a:xfrm>
            <a:prstGeom prst="rect">
              <a:avLst/>
            </a:prstGeom>
          </p:spPr>
        </p:pic>
        <p:pic>
          <p:nvPicPr>
            <p:cNvPr id="28" name="Picture 48"/>
            <p:cNvPicPr/>
            <p:nvPr/>
          </p:nvPicPr>
          <p:blipFill>
            <a:blip r:embed="rId21"/>
            <a:stretch>
              <a:fillRect/>
            </a:stretch>
          </p:blipFill>
          <p:spPr>
            <a:xfrm>
              <a:off x="918972" y="5020056"/>
              <a:ext cx="554736" cy="554736"/>
            </a:xfrm>
            <a:prstGeom prst="rect">
              <a:avLst/>
            </a:prstGeom>
          </p:spPr>
        </p:pic>
        <p:pic>
          <p:nvPicPr>
            <p:cNvPr id="29" name="Picture 50"/>
            <p:cNvPicPr/>
            <p:nvPr/>
          </p:nvPicPr>
          <p:blipFill>
            <a:blip r:embed="rId22"/>
            <a:stretch>
              <a:fillRect/>
            </a:stretch>
          </p:blipFill>
          <p:spPr>
            <a:xfrm>
              <a:off x="6307836" y="4992625"/>
              <a:ext cx="505968" cy="507492"/>
            </a:xfrm>
            <a:prstGeom prst="rect">
              <a:avLst/>
            </a:prstGeom>
          </p:spPr>
        </p:pic>
        <p:pic>
          <p:nvPicPr>
            <p:cNvPr id="30" name="Picture 52"/>
            <p:cNvPicPr/>
            <p:nvPr/>
          </p:nvPicPr>
          <p:blipFill>
            <a:blip r:embed="rId23"/>
            <a:stretch>
              <a:fillRect/>
            </a:stretch>
          </p:blipFill>
          <p:spPr>
            <a:xfrm>
              <a:off x="9902952" y="495300"/>
              <a:ext cx="507492" cy="507492"/>
            </a:xfrm>
            <a:prstGeom prst="rect">
              <a:avLst/>
            </a:prstGeom>
          </p:spPr>
        </p:pic>
        <p:pic>
          <p:nvPicPr>
            <p:cNvPr id="31" name="Picture 54"/>
            <p:cNvPicPr/>
            <p:nvPr/>
          </p:nvPicPr>
          <p:blipFill>
            <a:blip r:embed="rId24"/>
            <a:stretch>
              <a:fillRect/>
            </a:stretch>
          </p:blipFill>
          <p:spPr>
            <a:xfrm>
              <a:off x="2075688" y="1280160"/>
              <a:ext cx="632460" cy="630936"/>
            </a:xfrm>
            <a:prstGeom prst="rect">
              <a:avLst/>
            </a:prstGeom>
          </p:spPr>
        </p:pic>
      </p:grpSp>
    </p:spTree>
    <p:extLst>
      <p:ext uri="{BB962C8B-B14F-4D97-AF65-F5344CB8AC3E}">
        <p14:creationId xmlns:p14="http://schemas.microsoft.com/office/powerpoint/2010/main" val="1407604087"/>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578" y="225265"/>
            <a:ext cx="10932695" cy="1325563"/>
          </a:xfrm>
        </p:spPr>
        <p:txBody>
          <a:bodyPr>
            <a:normAutofit/>
          </a:bodyPr>
          <a:lstStyle/>
          <a:p>
            <a:r>
              <a:rPr lang="ru-RU" sz="2500" b="1" dirty="0" smtClean="0">
                <a:solidFill>
                  <a:srgbClr val="00CBFF"/>
                </a:solidFill>
                <a:latin typeface="Arial" panose="020B0604020202020204" pitchFamily="34" charset="0"/>
                <a:cs typeface="Arial" panose="020B0604020202020204" pitchFamily="34" charset="0"/>
              </a:rPr>
              <a:t>ПРОЕКТ</a:t>
            </a:r>
            <a:r>
              <a:rPr lang="ru-RU" sz="2500" b="1" dirty="0" smtClean="0"/>
              <a:t/>
            </a:r>
            <a:br>
              <a:rPr lang="ru-RU" sz="2500" b="1" dirty="0" smtClean="0"/>
            </a:br>
            <a:r>
              <a:rPr lang="ru-RU" sz="2500" b="1" dirty="0" smtClean="0">
                <a:solidFill>
                  <a:schemeClr val="tx1">
                    <a:lumMod val="65000"/>
                    <a:lumOff val="35000"/>
                  </a:schemeClr>
                </a:solidFill>
                <a:latin typeface="Arial" panose="020B0604020202020204" pitchFamily="34" charset="0"/>
                <a:cs typeface="Arial" panose="020B0604020202020204" pitchFamily="34" charset="0"/>
              </a:rPr>
              <a:t>СЕТЕВОЙ ЦЕНТР ПРОЕКТНО-ТЕХНОЛОГИЧЕСКОЙ ПОДДЕРЖКИ И РАЗВИТИЯ ОБРАЗОВАТЕЛЬНОГО ПОТЕНЦИАЛА ОБУЧАЮЩИХСЯ</a:t>
            </a:r>
            <a:endParaRPr lang="ru-RU" sz="2500" dirty="0"/>
          </a:p>
        </p:txBody>
      </p:sp>
      <p:sp>
        <p:nvSpPr>
          <p:cNvPr id="3" name="Объект 2"/>
          <p:cNvSpPr>
            <a:spLocks noGrp="1"/>
          </p:cNvSpPr>
          <p:nvPr>
            <p:ph idx="1"/>
          </p:nvPr>
        </p:nvSpPr>
        <p:spPr/>
        <p:txBody>
          <a:bodyPr/>
          <a:lstStyle/>
          <a:p>
            <a:endParaRPr lang="ru-RU" dirty="0"/>
          </a:p>
        </p:txBody>
      </p:sp>
      <p:pic>
        <p:nvPicPr>
          <p:cNvPr id="1028" name="Picture 4" descr="http://yugorsk-five-school.ru/wp-content/uploads/2020/10/Six-sigma-implemen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7"/>
            <a:ext cx="7078579" cy="4789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5"/>
          <p:cNvPicPr/>
          <p:nvPr/>
        </p:nvPicPr>
        <p:blipFill>
          <a:blip r:embed="rId4"/>
          <a:stretch>
            <a:fillRect/>
          </a:stretch>
        </p:blipFill>
        <p:spPr>
          <a:xfrm>
            <a:off x="11044937" y="4454792"/>
            <a:ext cx="473710" cy="473710"/>
          </a:xfrm>
          <a:prstGeom prst="rect">
            <a:avLst/>
          </a:prstGeom>
        </p:spPr>
      </p:pic>
      <p:pic>
        <p:nvPicPr>
          <p:cNvPr id="11" name="Picture 173"/>
          <p:cNvPicPr/>
          <p:nvPr/>
        </p:nvPicPr>
        <p:blipFill>
          <a:blip r:embed="rId5"/>
          <a:stretch>
            <a:fillRect/>
          </a:stretch>
        </p:blipFill>
        <p:spPr>
          <a:xfrm>
            <a:off x="10888980" y="3251936"/>
            <a:ext cx="464820" cy="462915"/>
          </a:xfrm>
          <a:prstGeom prst="rect">
            <a:avLst/>
          </a:prstGeom>
        </p:spPr>
      </p:pic>
      <p:pic>
        <p:nvPicPr>
          <p:cNvPr id="12" name="Picture 181"/>
          <p:cNvPicPr/>
          <p:nvPr/>
        </p:nvPicPr>
        <p:blipFill>
          <a:blip r:embed="rId6"/>
          <a:stretch>
            <a:fillRect/>
          </a:stretch>
        </p:blipFill>
        <p:spPr>
          <a:xfrm>
            <a:off x="11179843" y="672452"/>
            <a:ext cx="812165" cy="813435"/>
          </a:xfrm>
          <a:prstGeom prst="rect">
            <a:avLst/>
          </a:prstGeom>
        </p:spPr>
      </p:pic>
      <p:pic>
        <p:nvPicPr>
          <p:cNvPr id="13" name="Picture 175"/>
          <p:cNvPicPr/>
          <p:nvPr/>
        </p:nvPicPr>
        <p:blipFill>
          <a:blip r:embed="rId7"/>
          <a:stretch>
            <a:fillRect/>
          </a:stretch>
        </p:blipFill>
        <p:spPr>
          <a:xfrm>
            <a:off x="10835673" y="1665540"/>
            <a:ext cx="609600" cy="609600"/>
          </a:xfrm>
          <a:prstGeom prst="rect">
            <a:avLst/>
          </a:prstGeom>
        </p:spPr>
      </p:pic>
      <p:pic>
        <p:nvPicPr>
          <p:cNvPr id="14" name="Picture 157"/>
          <p:cNvPicPr/>
          <p:nvPr/>
        </p:nvPicPr>
        <p:blipFill>
          <a:blip r:embed="rId8"/>
          <a:stretch>
            <a:fillRect/>
          </a:stretch>
        </p:blipFill>
        <p:spPr>
          <a:xfrm>
            <a:off x="9989501" y="3858418"/>
            <a:ext cx="493395" cy="493395"/>
          </a:xfrm>
          <a:prstGeom prst="rect">
            <a:avLst/>
          </a:prstGeom>
        </p:spPr>
      </p:pic>
      <p:pic>
        <p:nvPicPr>
          <p:cNvPr id="15" name="Picture 177"/>
          <p:cNvPicPr/>
          <p:nvPr/>
        </p:nvPicPr>
        <p:blipFill>
          <a:blip r:embed="rId9"/>
          <a:stretch>
            <a:fillRect/>
          </a:stretch>
        </p:blipFill>
        <p:spPr>
          <a:xfrm>
            <a:off x="9989501" y="2258694"/>
            <a:ext cx="688340" cy="687070"/>
          </a:xfrm>
          <a:prstGeom prst="rect">
            <a:avLst/>
          </a:prstGeom>
        </p:spPr>
      </p:pic>
      <p:pic>
        <p:nvPicPr>
          <p:cNvPr id="16" name="Picture 171"/>
          <p:cNvPicPr/>
          <p:nvPr/>
        </p:nvPicPr>
        <p:blipFill>
          <a:blip r:embed="rId10"/>
          <a:stretch>
            <a:fillRect/>
          </a:stretch>
        </p:blipFill>
        <p:spPr>
          <a:xfrm>
            <a:off x="8385394" y="2290762"/>
            <a:ext cx="622935" cy="622935"/>
          </a:xfrm>
          <a:prstGeom prst="rect">
            <a:avLst/>
          </a:prstGeom>
        </p:spPr>
      </p:pic>
      <p:grpSp>
        <p:nvGrpSpPr>
          <p:cNvPr id="17" name="Group 4136"/>
          <p:cNvGrpSpPr/>
          <p:nvPr/>
        </p:nvGrpSpPr>
        <p:grpSpPr>
          <a:xfrm>
            <a:off x="105143" y="-49532"/>
            <a:ext cx="1201420" cy="485773"/>
            <a:chOff x="0" y="0"/>
            <a:chExt cx="1201674" cy="486156"/>
          </a:xfrm>
        </p:grpSpPr>
        <p:sp>
          <p:nvSpPr>
            <p:cNvPr id="18" name="Shape 419"/>
            <p:cNvSpPr/>
            <p:nvPr/>
          </p:nvSpPr>
          <p:spPr>
            <a:xfrm>
              <a:off x="0" y="167640"/>
              <a:ext cx="1034593" cy="76200"/>
            </a:xfrm>
            <a:custGeom>
              <a:avLst/>
              <a:gdLst/>
              <a:ahLst/>
              <a:cxnLst/>
              <a:rect l="0" t="0" r="0" b="0"/>
              <a:pathLst>
                <a:path w="1034593" h="76200">
                  <a:moveTo>
                    <a:pt x="996493" y="0"/>
                  </a:moveTo>
                  <a:cubicBezTo>
                    <a:pt x="1017524" y="0"/>
                    <a:pt x="1034593" y="17018"/>
                    <a:pt x="1034593" y="38100"/>
                  </a:cubicBezTo>
                  <a:cubicBezTo>
                    <a:pt x="1034593" y="59182"/>
                    <a:pt x="1017524" y="76200"/>
                    <a:pt x="996493" y="76200"/>
                  </a:cubicBezTo>
                  <a:cubicBezTo>
                    <a:pt x="980710" y="76200"/>
                    <a:pt x="967170" y="66627"/>
                    <a:pt x="961387" y="52947"/>
                  </a:cubicBezTo>
                  <a:lnTo>
                    <a:pt x="960390" y="48006"/>
                  </a:lnTo>
                  <a:lnTo>
                    <a:pt x="0" y="48006"/>
                  </a:lnTo>
                  <a:lnTo>
                    <a:pt x="0" y="28194"/>
                  </a:lnTo>
                  <a:lnTo>
                    <a:pt x="960390" y="28194"/>
                  </a:lnTo>
                  <a:lnTo>
                    <a:pt x="961387" y="23253"/>
                  </a:lnTo>
                  <a:cubicBezTo>
                    <a:pt x="967170" y="9573"/>
                    <a:pt x="980710" y="0"/>
                    <a:pt x="996493" y="0"/>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19" name="Shape 420"/>
            <p:cNvSpPr/>
            <p:nvPr/>
          </p:nvSpPr>
          <p:spPr>
            <a:xfrm>
              <a:off x="790194" y="0"/>
              <a:ext cx="411480" cy="411480"/>
            </a:xfrm>
            <a:custGeom>
              <a:avLst/>
              <a:gdLst/>
              <a:ahLst/>
              <a:cxnLst/>
              <a:rect l="0" t="0" r="0" b="0"/>
              <a:pathLst>
                <a:path w="411480" h="411480">
                  <a:moveTo>
                    <a:pt x="0" y="205740"/>
                  </a:moveTo>
                  <a:cubicBezTo>
                    <a:pt x="0" y="92075"/>
                    <a:pt x="92113" y="0"/>
                    <a:pt x="205740" y="0"/>
                  </a:cubicBezTo>
                  <a:cubicBezTo>
                    <a:pt x="319367" y="0"/>
                    <a:pt x="411480" y="92075"/>
                    <a:pt x="411480" y="205740"/>
                  </a:cubicBezTo>
                  <a:cubicBezTo>
                    <a:pt x="411480" y="319405"/>
                    <a:pt x="319367" y="411480"/>
                    <a:pt x="205740" y="411480"/>
                  </a:cubicBezTo>
                  <a:cubicBezTo>
                    <a:pt x="92113" y="411480"/>
                    <a:pt x="0" y="319405"/>
                    <a:pt x="0" y="205740"/>
                  </a:cubicBezTo>
                  <a:close/>
                </a:path>
              </a:pathLst>
            </a:custGeom>
            <a:ln w="19812" cap="flat">
              <a:miter lim="127000"/>
            </a:ln>
          </p:spPr>
          <p:style>
            <a:lnRef idx="1">
              <a:srgbClr val="686868"/>
            </a:lnRef>
            <a:fillRef idx="0">
              <a:srgbClr val="000000">
                <a:alpha val="0"/>
              </a:srgbClr>
            </a:fillRef>
            <a:effectRef idx="0">
              <a:scrgbClr r="0" g="0" b="0"/>
            </a:effectRef>
            <a:fontRef idx="none"/>
          </p:style>
          <p:txBody>
            <a:bodyPr/>
            <a:lstStyle/>
            <a:p>
              <a:endParaRPr lang="ru-RU"/>
            </a:p>
          </p:txBody>
        </p:sp>
        <p:sp>
          <p:nvSpPr>
            <p:cNvPr id="20" name="Shape 421"/>
            <p:cNvSpPr/>
            <p:nvPr/>
          </p:nvSpPr>
          <p:spPr>
            <a:xfrm>
              <a:off x="0" y="409956"/>
              <a:ext cx="755701" cy="76200"/>
            </a:xfrm>
            <a:custGeom>
              <a:avLst/>
              <a:gdLst/>
              <a:ahLst/>
              <a:cxnLst/>
              <a:rect l="0" t="0" r="0" b="0"/>
              <a:pathLst>
                <a:path w="755701" h="76200">
                  <a:moveTo>
                    <a:pt x="717601" y="0"/>
                  </a:moveTo>
                  <a:cubicBezTo>
                    <a:pt x="738632" y="0"/>
                    <a:pt x="755701" y="17018"/>
                    <a:pt x="755701" y="38100"/>
                  </a:cubicBezTo>
                  <a:cubicBezTo>
                    <a:pt x="755701" y="59182"/>
                    <a:pt x="738632" y="76200"/>
                    <a:pt x="717601" y="76200"/>
                  </a:cubicBezTo>
                  <a:cubicBezTo>
                    <a:pt x="701818" y="76200"/>
                    <a:pt x="688278" y="66627"/>
                    <a:pt x="682495" y="52947"/>
                  </a:cubicBezTo>
                  <a:lnTo>
                    <a:pt x="681498" y="48006"/>
                  </a:lnTo>
                  <a:lnTo>
                    <a:pt x="0" y="48006"/>
                  </a:lnTo>
                  <a:lnTo>
                    <a:pt x="0" y="28194"/>
                  </a:lnTo>
                  <a:lnTo>
                    <a:pt x="681498" y="28194"/>
                  </a:lnTo>
                  <a:lnTo>
                    <a:pt x="682495" y="23253"/>
                  </a:lnTo>
                  <a:cubicBezTo>
                    <a:pt x="688278" y="9573"/>
                    <a:pt x="701818" y="0"/>
                    <a:pt x="717601" y="0"/>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grpSp>
    </p:spTree>
    <p:extLst>
      <p:ext uri="{BB962C8B-B14F-4D97-AF65-F5344CB8AC3E}">
        <p14:creationId xmlns:p14="http://schemas.microsoft.com/office/powerpoint/2010/main" val="4080307705"/>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399" y="40844"/>
            <a:ext cx="10515600" cy="1325563"/>
          </a:xfrm>
        </p:spPr>
        <p:txBody>
          <a:bodyPr>
            <a:normAutofit/>
          </a:bodyPr>
          <a:lstStyle/>
          <a:p>
            <a:r>
              <a:rPr lang="ru-RU" sz="2500" b="1" dirty="0" smtClean="0">
                <a:solidFill>
                  <a:srgbClr val="00CBFF"/>
                </a:solidFill>
                <a:latin typeface="Arial Black" panose="020B0A04020102020204" pitchFamily="34" charset="0"/>
                <a:cs typeface="Arial" panose="020B0604020202020204" pitchFamily="34" charset="0"/>
              </a:rPr>
              <a:t>КОНВЕРГЕНТНЫЕ ТЕХНОЛОГИИ ОБУЧЕНИЯ</a:t>
            </a:r>
            <a:br>
              <a:rPr lang="ru-RU" sz="2500" b="1" dirty="0" smtClean="0">
                <a:solidFill>
                  <a:srgbClr val="00CBFF"/>
                </a:solidFill>
                <a:latin typeface="Arial Black" panose="020B0A04020102020204" pitchFamily="34" charset="0"/>
                <a:cs typeface="Arial" panose="020B0604020202020204" pitchFamily="34" charset="0"/>
              </a:rPr>
            </a:br>
            <a:r>
              <a:rPr lang="ru-RU" sz="2500" b="1" dirty="0" smtClean="0">
                <a:solidFill>
                  <a:schemeClr val="tx1">
                    <a:lumMod val="75000"/>
                    <a:lumOff val="25000"/>
                  </a:schemeClr>
                </a:solidFill>
                <a:latin typeface="Arial Black" panose="020B0A04020102020204" pitchFamily="34" charset="0"/>
                <a:cs typeface="Arial" panose="020B0604020202020204" pitchFamily="34" charset="0"/>
              </a:rPr>
              <a:t>СЕТЕВОЕ</a:t>
            </a:r>
            <a:r>
              <a:rPr lang="ru-RU" sz="2500" b="1" dirty="0" smtClean="0">
                <a:solidFill>
                  <a:srgbClr val="00CBFF"/>
                </a:solidFill>
                <a:latin typeface="Arial Black" panose="020B0A04020102020204" pitchFamily="34" charset="0"/>
                <a:cs typeface="Arial" panose="020B0604020202020204" pitchFamily="34" charset="0"/>
              </a:rPr>
              <a:t> </a:t>
            </a:r>
            <a:r>
              <a:rPr lang="ru-RU" sz="2500" b="1" dirty="0" smtClean="0">
                <a:solidFill>
                  <a:schemeClr val="tx1">
                    <a:lumMod val="75000"/>
                    <a:lumOff val="25000"/>
                  </a:schemeClr>
                </a:solidFill>
                <a:latin typeface="Arial Black" panose="020B0A04020102020204" pitchFamily="34" charset="0"/>
                <a:cs typeface="Arial" panose="020B0604020202020204" pitchFamily="34" charset="0"/>
              </a:rPr>
              <a:t>ВЗАИМОДЕЙСТВИЕ</a:t>
            </a:r>
            <a:endParaRPr lang="ru-RU" sz="2500" b="1" dirty="0">
              <a:solidFill>
                <a:schemeClr val="tx1">
                  <a:lumMod val="75000"/>
                  <a:lumOff val="25000"/>
                </a:schemeClr>
              </a:solidFill>
              <a:latin typeface="Arial Black" panose="020B0A04020102020204" pitchFamily="34" charset="0"/>
              <a:cs typeface="Arial" panose="020B0604020202020204" pitchFamily="34" charset="0"/>
            </a:endParaRPr>
          </a:p>
        </p:txBody>
      </p:sp>
      <p:pic>
        <p:nvPicPr>
          <p:cNvPr id="14" name="Объект 13"/>
          <p:cNvPicPr>
            <a:picLocks noGrp="1" noChangeAspect="1"/>
          </p:cNvPicPr>
          <p:nvPr>
            <p:ph idx="1"/>
          </p:nvPr>
        </p:nvPicPr>
        <p:blipFill>
          <a:blip r:embed="rId3"/>
          <a:stretch>
            <a:fillRect/>
          </a:stretch>
        </p:blipFill>
        <p:spPr>
          <a:xfrm>
            <a:off x="330683" y="4150713"/>
            <a:ext cx="2556895" cy="2493172"/>
          </a:xfrm>
          <a:prstGeom prst="rect">
            <a:avLst/>
          </a:prstGeom>
          <a:ln>
            <a:noFill/>
          </a:ln>
          <a:effectLst>
            <a:softEdge rad="112500"/>
          </a:effectLst>
        </p:spPr>
      </p:pic>
      <p:pic>
        <p:nvPicPr>
          <p:cNvPr id="5" name="Рисунок 4"/>
          <p:cNvPicPr>
            <a:picLocks noChangeAspect="1"/>
          </p:cNvPicPr>
          <p:nvPr/>
        </p:nvPicPr>
        <p:blipFill rotWithShape="1">
          <a:blip r:embed="rId4"/>
          <a:srcRect b="5773"/>
          <a:stretch/>
        </p:blipFill>
        <p:spPr>
          <a:xfrm>
            <a:off x="5828766" y="786217"/>
            <a:ext cx="3831479" cy="1913020"/>
          </a:xfrm>
          <a:prstGeom prst="rect">
            <a:avLst/>
          </a:prstGeom>
          <a:ln>
            <a:noFill/>
          </a:ln>
          <a:effectLst>
            <a:softEdge rad="112500"/>
          </a:effectLst>
        </p:spPr>
      </p:pic>
      <p:grpSp>
        <p:nvGrpSpPr>
          <p:cNvPr id="6" name="Group 4137"/>
          <p:cNvGrpSpPr/>
          <p:nvPr/>
        </p:nvGrpSpPr>
        <p:grpSpPr>
          <a:xfrm>
            <a:off x="230424" y="1564287"/>
            <a:ext cx="4231295" cy="4121618"/>
            <a:chOff x="261455" y="698532"/>
            <a:chExt cx="4552861" cy="2893123"/>
          </a:xfrm>
        </p:grpSpPr>
        <p:sp>
          <p:nvSpPr>
            <p:cNvPr id="7" name="Shape 449"/>
            <p:cNvSpPr/>
            <p:nvPr/>
          </p:nvSpPr>
          <p:spPr>
            <a:xfrm>
              <a:off x="726948" y="2122519"/>
              <a:ext cx="3952367" cy="76200"/>
            </a:xfrm>
            <a:custGeom>
              <a:avLst/>
              <a:gdLst/>
              <a:ahLst/>
              <a:cxnLst/>
              <a:rect l="0" t="0" r="0" b="0"/>
              <a:pathLst>
                <a:path w="3952367" h="76200">
                  <a:moveTo>
                    <a:pt x="38100" y="0"/>
                  </a:moveTo>
                  <a:cubicBezTo>
                    <a:pt x="53883" y="0"/>
                    <a:pt x="67423" y="9573"/>
                    <a:pt x="73206" y="23253"/>
                  </a:cubicBezTo>
                  <a:lnTo>
                    <a:pt x="74203" y="28194"/>
                  </a:lnTo>
                  <a:lnTo>
                    <a:pt x="3878161" y="28194"/>
                  </a:lnTo>
                  <a:lnTo>
                    <a:pt x="3879156" y="23253"/>
                  </a:lnTo>
                  <a:cubicBezTo>
                    <a:pt x="3884930" y="9573"/>
                    <a:pt x="3898456" y="0"/>
                    <a:pt x="3914267" y="0"/>
                  </a:cubicBezTo>
                  <a:cubicBezTo>
                    <a:pt x="3935349" y="0"/>
                    <a:pt x="3952367" y="17018"/>
                    <a:pt x="3952367" y="38100"/>
                  </a:cubicBezTo>
                  <a:cubicBezTo>
                    <a:pt x="3952367" y="59182"/>
                    <a:pt x="3935349" y="76200"/>
                    <a:pt x="3914267" y="76200"/>
                  </a:cubicBezTo>
                  <a:cubicBezTo>
                    <a:pt x="3898456" y="76200"/>
                    <a:pt x="3884930" y="66627"/>
                    <a:pt x="3879156" y="52947"/>
                  </a:cubicBezTo>
                  <a:lnTo>
                    <a:pt x="3878161" y="48006"/>
                  </a:lnTo>
                  <a:lnTo>
                    <a:pt x="74202" y="48006"/>
                  </a:lnTo>
                  <a:lnTo>
                    <a:pt x="73206" y="52947"/>
                  </a:lnTo>
                  <a:cubicBezTo>
                    <a:pt x="67423" y="66627"/>
                    <a:pt x="53883" y="76200"/>
                    <a:pt x="38100" y="76200"/>
                  </a:cubicBezTo>
                  <a:cubicBezTo>
                    <a:pt x="17056" y="76200"/>
                    <a:pt x="0" y="59182"/>
                    <a:pt x="0" y="38100"/>
                  </a:cubicBezTo>
                  <a:cubicBezTo>
                    <a:pt x="0" y="17018"/>
                    <a:pt x="17056" y="0"/>
                    <a:pt x="38100" y="0"/>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8" name="Shape 453"/>
            <p:cNvSpPr/>
            <p:nvPr/>
          </p:nvSpPr>
          <p:spPr>
            <a:xfrm>
              <a:off x="261455" y="1141095"/>
              <a:ext cx="546557" cy="1052164"/>
            </a:xfrm>
            <a:custGeom>
              <a:avLst/>
              <a:gdLst/>
              <a:ahLst/>
              <a:cxnLst/>
              <a:rect l="0" t="0" r="0" b="0"/>
              <a:pathLst>
                <a:path w="546557" h="1052164">
                  <a:moveTo>
                    <a:pt x="51454" y="0"/>
                  </a:moveTo>
                  <a:cubicBezTo>
                    <a:pt x="61204" y="0"/>
                    <a:pt x="70955" y="3715"/>
                    <a:pt x="78397" y="11144"/>
                  </a:cubicBezTo>
                  <a:cubicBezTo>
                    <a:pt x="89551" y="22289"/>
                    <a:pt x="92332" y="38648"/>
                    <a:pt x="86746" y="52400"/>
                  </a:cubicBezTo>
                  <a:lnTo>
                    <a:pt x="83952" y="56601"/>
                  </a:lnTo>
                  <a:lnTo>
                    <a:pt x="546557" y="519399"/>
                  </a:lnTo>
                  <a:lnTo>
                    <a:pt x="74337" y="991848"/>
                  </a:lnTo>
                  <a:lnTo>
                    <a:pt x="77130" y="996049"/>
                  </a:lnTo>
                  <a:cubicBezTo>
                    <a:pt x="82713" y="1009801"/>
                    <a:pt x="79924" y="1026160"/>
                    <a:pt x="68771" y="1037305"/>
                  </a:cubicBezTo>
                  <a:cubicBezTo>
                    <a:pt x="53899" y="1052164"/>
                    <a:pt x="29769" y="1052164"/>
                    <a:pt x="14884" y="1037305"/>
                  </a:cubicBezTo>
                  <a:cubicBezTo>
                    <a:pt x="0" y="1022445"/>
                    <a:pt x="0" y="998316"/>
                    <a:pt x="14872" y="983456"/>
                  </a:cubicBezTo>
                  <a:cubicBezTo>
                    <a:pt x="26025" y="972312"/>
                    <a:pt x="42387" y="969526"/>
                    <a:pt x="56150" y="975098"/>
                  </a:cubicBezTo>
                  <a:lnTo>
                    <a:pt x="60326" y="977867"/>
                  </a:lnTo>
                  <a:lnTo>
                    <a:pt x="518557" y="519399"/>
                  </a:lnTo>
                  <a:lnTo>
                    <a:pt x="69950" y="70579"/>
                  </a:lnTo>
                  <a:lnTo>
                    <a:pt x="65771" y="73351"/>
                  </a:lnTo>
                  <a:cubicBezTo>
                    <a:pt x="52014" y="78923"/>
                    <a:pt x="35652" y="76137"/>
                    <a:pt x="24498" y="64993"/>
                  </a:cubicBezTo>
                  <a:cubicBezTo>
                    <a:pt x="9627" y="50133"/>
                    <a:pt x="9627" y="26003"/>
                    <a:pt x="24511" y="11144"/>
                  </a:cubicBezTo>
                  <a:cubicBezTo>
                    <a:pt x="31953" y="3715"/>
                    <a:pt x="41704" y="0"/>
                    <a:pt x="51454" y="0"/>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9" name="Shape 454"/>
            <p:cNvSpPr/>
            <p:nvPr/>
          </p:nvSpPr>
          <p:spPr>
            <a:xfrm>
              <a:off x="853364" y="698532"/>
              <a:ext cx="3904437" cy="534988"/>
            </a:xfrm>
            <a:custGeom>
              <a:avLst/>
              <a:gdLst/>
              <a:ahLst/>
              <a:cxnLst/>
              <a:rect l="0" t="0" r="0" b="0"/>
              <a:pathLst>
                <a:path w="3904437" h="534988">
                  <a:moveTo>
                    <a:pt x="3864258" y="603"/>
                  </a:moveTo>
                  <a:cubicBezTo>
                    <a:pt x="3873989" y="1207"/>
                    <a:pt x="3883482" y="5524"/>
                    <a:pt x="3890467" y="13398"/>
                  </a:cubicBezTo>
                  <a:cubicBezTo>
                    <a:pt x="3904437" y="29273"/>
                    <a:pt x="3902913" y="53277"/>
                    <a:pt x="3887165" y="67246"/>
                  </a:cubicBezTo>
                  <a:cubicBezTo>
                    <a:pt x="3875259" y="77724"/>
                    <a:pt x="3858780" y="79486"/>
                    <a:pt x="3845392" y="73069"/>
                  </a:cubicBezTo>
                  <a:lnTo>
                    <a:pt x="3841339" y="70006"/>
                  </a:lnTo>
                  <a:lnTo>
                    <a:pt x="3332048" y="519494"/>
                  </a:lnTo>
                  <a:lnTo>
                    <a:pt x="74236" y="506933"/>
                  </a:lnTo>
                  <a:lnTo>
                    <a:pt x="73226" y="511842"/>
                  </a:lnTo>
                  <a:cubicBezTo>
                    <a:pt x="67389" y="525486"/>
                    <a:pt x="53807" y="534988"/>
                    <a:pt x="38024" y="534988"/>
                  </a:cubicBezTo>
                  <a:cubicBezTo>
                    <a:pt x="16993" y="534860"/>
                    <a:pt x="0" y="517716"/>
                    <a:pt x="76" y="496760"/>
                  </a:cubicBezTo>
                  <a:cubicBezTo>
                    <a:pt x="152" y="475679"/>
                    <a:pt x="17285" y="458660"/>
                    <a:pt x="38329" y="458788"/>
                  </a:cubicBezTo>
                  <a:cubicBezTo>
                    <a:pt x="54102" y="458788"/>
                    <a:pt x="67604" y="468432"/>
                    <a:pt x="73337" y="482147"/>
                  </a:cubicBezTo>
                  <a:lnTo>
                    <a:pt x="74320" y="487121"/>
                  </a:lnTo>
                  <a:lnTo>
                    <a:pt x="3324655" y="499667"/>
                  </a:lnTo>
                  <a:lnTo>
                    <a:pt x="3828250" y="55170"/>
                  </a:lnTo>
                  <a:lnTo>
                    <a:pt x="3825725" y="50798"/>
                  </a:lnTo>
                  <a:cubicBezTo>
                    <a:pt x="3820998" y="36695"/>
                    <a:pt x="3824808" y="20574"/>
                    <a:pt x="3836619" y="10096"/>
                  </a:cubicBezTo>
                  <a:cubicBezTo>
                    <a:pt x="3844557" y="3111"/>
                    <a:pt x="3854526" y="0"/>
                    <a:pt x="3864258" y="603"/>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10" name="Shape 455"/>
            <p:cNvSpPr/>
            <p:nvPr/>
          </p:nvSpPr>
          <p:spPr>
            <a:xfrm>
              <a:off x="1074420" y="1362043"/>
              <a:ext cx="3631692" cy="76200"/>
            </a:xfrm>
            <a:custGeom>
              <a:avLst/>
              <a:gdLst/>
              <a:ahLst/>
              <a:cxnLst/>
              <a:rect l="0" t="0" r="0" b="0"/>
              <a:pathLst>
                <a:path w="3631692" h="76200">
                  <a:moveTo>
                    <a:pt x="38100" y="0"/>
                  </a:moveTo>
                  <a:cubicBezTo>
                    <a:pt x="53883" y="0"/>
                    <a:pt x="67423" y="9573"/>
                    <a:pt x="73206" y="23253"/>
                  </a:cubicBezTo>
                  <a:lnTo>
                    <a:pt x="74203" y="28194"/>
                  </a:lnTo>
                  <a:lnTo>
                    <a:pt x="3557486" y="28194"/>
                  </a:lnTo>
                  <a:lnTo>
                    <a:pt x="3558481" y="23253"/>
                  </a:lnTo>
                  <a:cubicBezTo>
                    <a:pt x="3564255" y="9573"/>
                    <a:pt x="3577781" y="0"/>
                    <a:pt x="3593592" y="0"/>
                  </a:cubicBezTo>
                  <a:cubicBezTo>
                    <a:pt x="3614674" y="0"/>
                    <a:pt x="3631692" y="17018"/>
                    <a:pt x="3631692" y="38100"/>
                  </a:cubicBezTo>
                  <a:cubicBezTo>
                    <a:pt x="3631692" y="59182"/>
                    <a:pt x="3614674" y="76200"/>
                    <a:pt x="3593592" y="76200"/>
                  </a:cubicBezTo>
                  <a:cubicBezTo>
                    <a:pt x="3577781" y="76200"/>
                    <a:pt x="3564255" y="66627"/>
                    <a:pt x="3558481" y="52947"/>
                  </a:cubicBezTo>
                  <a:lnTo>
                    <a:pt x="3557486" y="48006"/>
                  </a:lnTo>
                  <a:lnTo>
                    <a:pt x="74203" y="48006"/>
                  </a:lnTo>
                  <a:lnTo>
                    <a:pt x="73206" y="52947"/>
                  </a:lnTo>
                  <a:cubicBezTo>
                    <a:pt x="67423" y="66627"/>
                    <a:pt x="53883" y="76200"/>
                    <a:pt x="38100" y="76200"/>
                  </a:cubicBezTo>
                  <a:cubicBezTo>
                    <a:pt x="17056" y="76200"/>
                    <a:pt x="0" y="59182"/>
                    <a:pt x="0" y="38100"/>
                  </a:cubicBezTo>
                  <a:cubicBezTo>
                    <a:pt x="0" y="17018"/>
                    <a:pt x="17056" y="0"/>
                    <a:pt x="38100" y="0"/>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11" name="Shape 456"/>
            <p:cNvSpPr/>
            <p:nvPr/>
          </p:nvSpPr>
          <p:spPr>
            <a:xfrm>
              <a:off x="1106424" y="2308448"/>
              <a:ext cx="3643884" cy="673608"/>
            </a:xfrm>
            <a:custGeom>
              <a:avLst/>
              <a:gdLst/>
              <a:ahLst/>
              <a:cxnLst/>
              <a:rect l="0" t="0" r="0" b="0"/>
              <a:pathLst>
                <a:path w="3643884" h="673608">
                  <a:moveTo>
                    <a:pt x="38100" y="0"/>
                  </a:moveTo>
                  <a:cubicBezTo>
                    <a:pt x="53883" y="0"/>
                    <a:pt x="67423" y="9572"/>
                    <a:pt x="73206" y="23253"/>
                  </a:cubicBezTo>
                  <a:lnTo>
                    <a:pt x="74202" y="28194"/>
                  </a:lnTo>
                  <a:lnTo>
                    <a:pt x="2594229" y="28194"/>
                  </a:lnTo>
                  <a:lnTo>
                    <a:pt x="3190879" y="625602"/>
                  </a:lnTo>
                  <a:lnTo>
                    <a:pt x="3569678" y="625602"/>
                  </a:lnTo>
                  <a:lnTo>
                    <a:pt x="3570672" y="620661"/>
                  </a:lnTo>
                  <a:cubicBezTo>
                    <a:pt x="3576447" y="606980"/>
                    <a:pt x="3589972" y="597408"/>
                    <a:pt x="3605784" y="597408"/>
                  </a:cubicBezTo>
                  <a:cubicBezTo>
                    <a:pt x="3626866" y="597408"/>
                    <a:pt x="3643884" y="614426"/>
                    <a:pt x="3643884" y="635508"/>
                  </a:cubicBezTo>
                  <a:cubicBezTo>
                    <a:pt x="3643884" y="656590"/>
                    <a:pt x="3626866" y="673608"/>
                    <a:pt x="3605784" y="673608"/>
                  </a:cubicBezTo>
                  <a:cubicBezTo>
                    <a:pt x="3589972" y="673608"/>
                    <a:pt x="3576447" y="664035"/>
                    <a:pt x="3570672" y="650355"/>
                  </a:cubicBezTo>
                  <a:lnTo>
                    <a:pt x="3569678" y="645414"/>
                  </a:lnTo>
                  <a:lnTo>
                    <a:pt x="3182747" y="645414"/>
                  </a:lnTo>
                  <a:lnTo>
                    <a:pt x="2585971" y="48006"/>
                  </a:lnTo>
                  <a:lnTo>
                    <a:pt x="74203" y="48006"/>
                  </a:lnTo>
                  <a:lnTo>
                    <a:pt x="73206" y="52947"/>
                  </a:lnTo>
                  <a:cubicBezTo>
                    <a:pt x="67423" y="66627"/>
                    <a:pt x="53883" y="76200"/>
                    <a:pt x="38100" y="76200"/>
                  </a:cubicBezTo>
                  <a:cubicBezTo>
                    <a:pt x="17056" y="76200"/>
                    <a:pt x="0" y="59182"/>
                    <a:pt x="0" y="38100"/>
                  </a:cubicBezTo>
                  <a:cubicBezTo>
                    <a:pt x="0" y="17018"/>
                    <a:pt x="17056" y="0"/>
                    <a:pt x="38100" y="0"/>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12" name="Shape 457"/>
            <p:cNvSpPr/>
            <p:nvPr/>
          </p:nvSpPr>
          <p:spPr>
            <a:xfrm>
              <a:off x="839724" y="2448655"/>
              <a:ext cx="3974592" cy="1143000"/>
            </a:xfrm>
            <a:custGeom>
              <a:avLst/>
              <a:gdLst/>
              <a:ahLst/>
              <a:cxnLst/>
              <a:rect l="0" t="0" r="0" b="0"/>
              <a:pathLst>
                <a:path w="3974592" h="1143000">
                  <a:moveTo>
                    <a:pt x="38100" y="0"/>
                  </a:moveTo>
                  <a:cubicBezTo>
                    <a:pt x="53883" y="0"/>
                    <a:pt x="67423" y="9573"/>
                    <a:pt x="73206" y="23253"/>
                  </a:cubicBezTo>
                  <a:lnTo>
                    <a:pt x="74203" y="28194"/>
                  </a:lnTo>
                  <a:lnTo>
                    <a:pt x="2505710" y="28194"/>
                  </a:lnTo>
                  <a:lnTo>
                    <a:pt x="3572409" y="1094994"/>
                  </a:lnTo>
                  <a:lnTo>
                    <a:pt x="3900388" y="1094994"/>
                  </a:lnTo>
                  <a:lnTo>
                    <a:pt x="3901381" y="1090069"/>
                  </a:lnTo>
                  <a:cubicBezTo>
                    <a:pt x="3907155" y="1076394"/>
                    <a:pt x="3920681" y="1066800"/>
                    <a:pt x="3936492" y="1066800"/>
                  </a:cubicBezTo>
                  <a:cubicBezTo>
                    <a:pt x="3957574" y="1066800"/>
                    <a:pt x="3974592" y="1083856"/>
                    <a:pt x="3974592" y="1104900"/>
                  </a:cubicBezTo>
                  <a:cubicBezTo>
                    <a:pt x="3974592" y="1125944"/>
                    <a:pt x="3957574" y="1143000"/>
                    <a:pt x="3936492" y="1143000"/>
                  </a:cubicBezTo>
                  <a:cubicBezTo>
                    <a:pt x="3920681" y="1143000"/>
                    <a:pt x="3907155" y="1133406"/>
                    <a:pt x="3901381" y="1119731"/>
                  </a:cubicBezTo>
                  <a:lnTo>
                    <a:pt x="3900388" y="1114806"/>
                  </a:lnTo>
                  <a:lnTo>
                    <a:pt x="3564128" y="1114806"/>
                  </a:lnTo>
                  <a:lnTo>
                    <a:pt x="2497455" y="48006"/>
                  </a:lnTo>
                  <a:lnTo>
                    <a:pt x="74203" y="48006"/>
                  </a:lnTo>
                  <a:lnTo>
                    <a:pt x="73206" y="52947"/>
                  </a:lnTo>
                  <a:cubicBezTo>
                    <a:pt x="67423" y="66627"/>
                    <a:pt x="53883" y="76200"/>
                    <a:pt x="38100" y="76200"/>
                  </a:cubicBezTo>
                  <a:cubicBezTo>
                    <a:pt x="17056" y="76200"/>
                    <a:pt x="0" y="59182"/>
                    <a:pt x="0" y="38100"/>
                  </a:cubicBezTo>
                  <a:cubicBezTo>
                    <a:pt x="0" y="17018"/>
                    <a:pt x="17056" y="0"/>
                    <a:pt x="38100" y="0"/>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13" name="Shape 458"/>
            <p:cNvSpPr/>
            <p:nvPr/>
          </p:nvSpPr>
          <p:spPr>
            <a:xfrm>
              <a:off x="2121281" y="1619473"/>
              <a:ext cx="2558034" cy="95631"/>
            </a:xfrm>
            <a:custGeom>
              <a:avLst/>
              <a:gdLst/>
              <a:ahLst/>
              <a:cxnLst/>
              <a:rect l="0" t="0" r="0" b="0"/>
              <a:pathLst>
                <a:path w="2558034" h="95631">
                  <a:moveTo>
                    <a:pt x="2519553" y="127"/>
                  </a:moveTo>
                  <a:cubicBezTo>
                    <a:pt x="2540508" y="0"/>
                    <a:pt x="2557780" y="16891"/>
                    <a:pt x="2557907" y="37973"/>
                  </a:cubicBezTo>
                  <a:cubicBezTo>
                    <a:pt x="2558034" y="58928"/>
                    <a:pt x="2541143" y="76200"/>
                    <a:pt x="2520061" y="76327"/>
                  </a:cubicBezTo>
                  <a:cubicBezTo>
                    <a:pt x="2504345" y="76422"/>
                    <a:pt x="2490700" y="66945"/>
                    <a:pt x="2484807" y="53306"/>
                  </a:cubicBezTo>
                  <a:lnTo>
                    <a:pt x="2483784" y="48412"/>
                  </a:lnTo>
                  <a:lnTo>
                    <a:pt x="74396" y="67031"/>
                  </a:lnTo>
                  <a:lnTo>
                    <a:pt x="73432" y="71965"/>
                  </a:lnTo>
                  <a:cubicBezTo>
                    <a:pt x="67747" y="85669"/>
                    <a:pt x="54293" y="95409"/>
                    <a:pt x="38481" y="95503"/>
                  </a:cubicBezTo>
                  <a:cubicBezTo>
                    <a:pt x="17526" y="95631"/>
                    <a:pt x="254" y="78740"/>
                    <a:pt x="127" y="57658"/>
                  </a:cubicBezTo>
                  <a:cubicBezTo>
                    <a:pt x="0" y="36576"/>
                    <a:pt x="16891" y="19431"/>
                    <a:pt x="37973" y="19303"/>
                  </a:cubicBezTo>
                  <a:cubicBezTo>
                    <a:pt x="53689" y="19209"/>
                    <a:pt x="67334" y="28686"/>
                    <a:pt x="73228" y="42325"/>
                  </a:cubicBezTo>
                  <a:lnTo>
                    <a:pt x="74251" y="47218"/>
                  </a:lnTo>
                  <a:lnTo>
                    <a:pt x="2483638" y="28599"/>
                  </a:lnTo>
                  <a:lnTo>
                    <a:pt x="2484603" y="23665"/>
                  </a:lnTo>
                  <a:cubicBezTo>
                    <a:pt x="2490287" y="9961"/>
                    <a:pt x="2503742" y="222"/>
                    <a:pt x="2519553" y="127"/>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grpSp>
      <p:pic>
        <p:nvPicPr>
          <p:cNvPr id="16" name="Рисунок 15"/>
          <p:cNvPicPr>
            <a:picLocks noChangeAspect="1"/>
          </p:cNvPicPr>
          <p:nvPr/>
        </p:nvPicPr>
        <p:blipFill rotWithShape="1">
          <a:blip r:embed="rId5"/>
          <a:srcRect t="26311"/>
          <a:stretch/>
        </p:blipFill>
        <p:spPr>
          <a:xfrm>
            <a:off x="8874954" y="2053978"/>
            <a:ext cx="3070705" cy="2105356"/>
          </a:xfrm>
          <a:prstGeom prst="rect">
            <a:avLst/>
          </a:prstGeom>
          <a:ln>
            <a:noFill/>
          </a:ln>
          <a:effectLst>
            <a:softEdge rad="112500"/>
          </a:effectLst>
        </p:spPr>
      </p:pic>
      <p:grpSp>
        <p:nvGrpSpPr>
          <p:cNvPr id="17" name="Group 3411"/>
          <p:cNvGrpSpPr/>
          <p:nvPr/>
        </p:nvGrpSpPr>
        <p:grpSpPr>
          <a:xfrm>
            <a:off x="4906428" y="3207409"/>
            <a:ext cx="614045" cy="2352777"/>
            <a:chOff x="0" y="0"/>
            <a:chExt cx="614172" cy="2353056"/>
          </a:xfrm>
        </p:grpSpPr>
        <p:pic>
          <p:nvPicPr>
            <p:cNvPr id="18" name="Picture 153"/>
            <p:cNvPicPr/>
            <p:nvPr/>
          </p:nvPicPr>
          <p:blipFill>
            <a:blip r:embed="rId6"/>
            <a:stretch>
              <a:fillRect/>
            </a:stretch>
          </p:blipFill>
          <p:spPr>
            <a:xfrm>
              <a:off x="0" y="0"/>
              <a:ext cx="614172" cy="614172"/>
            </a:xfrm>
            <a:prstGeom prst="rect">
              <a:avLst/>
            </a:prstGeom>
          </p:spPr>
        </p:pic>
        <p:pic>
          <p:nvPicPr>
            <p:cNvPr id="19" name="Picture 194"/>
            <p:cNvPicPr/>
            <p:nvPr/>
          </p:nvPicPr>
          <p:blipFill>
            <a:blip r:embed="rId6"/>
            <a:stretch>
              <a:fillRect/>
            </a:stretch>
          </p:blipFill>
          <p:spPr>
            <a:xfrm>
              <a:off x="0" y="870204"/>
              <a:ext cx="614172" cy="612648"/>
            </a:xfrm>
            <a:prstGeom prst="rect">
              <a:avLst/>
            </a:prstGeom>
          </p:spPr>
        </p:pic>
        <p:pic>
          <p:nvPicPr>
            <p:cNvPr id="20" name="Picture 196"/>
            <p:cNvPicPr/>
            <p:nvPr/>
          </p:nvPicPr>
          <p:blipFill>
            <a:blip r:embed="rId6"/>
            <a:stretch>
              <a:fillRect/>
            </a:stretch>
          </p:blipFill>
          <p:spPr>
            <a:xfrm>
              <a:off x="0" y="1738884"/>
              <a:ext cx="614172" cy="614172"/>
            </a:xfrm>
            <a:prstGeom prst="rect">
              <a:avLst/>
            </a:prstGeom>
          </p:spPr>
        </p:pic>
      </p:grpSp>
      <p:sp>
        <p:nvSpPr>
          <p:cNvPr id="22" name="Прямоугольник 21"/>
          <p:cNvSpPr/>
          <p:nvPr/>
        </p:nvSpPr>
        <p:spPr>
          <a:xfrm>
            <a:off x="5520473" y="3268899"/>
            <a:ext cx="2468946" cy="369332"/>
          </a:xfrm>
          <a:prstGeom prst="rect">
            <a:avLst/>
          </a:prstGeom>
        </p:spPr>
        <p:txBody>
          <a:bodyPr wrap="none">
            <a:spAutoFit/>
          </a:bodyPr>
          <a:lstStyle/>
          <a:p>
            <a:r>
              <a:rPr lang="ru-RU" dirty="0" smtClean="0">
                <a:solidFill>
                  <a:schemeClr val="tx1">
                    <a:lumMod val="75000"/>
                    <a:lumOff val="25000"/>
                  </a:schemeClr>
                </a:solidFill>
                <a:latin typeface="Arial Black" panose="020B0A04020102020204" pitchFamily="34" charset="0"/>
              </a:rPr>
              <a:t>ЕДИНСВО ЦЕЛЕЙ</a:t>
            </a:r>
            <a:endParaRPr lang="ru-RU" dirty="0">
              <a:solidFill>
                <a:schemeClr val="tx1">
                  <a:lumMod val="75000"/>
                  <a:lumOff val="25000"/>
                </a:schemeClr>
              </a:solidFill>
              <a:latin typeface="Arial Black" panose="020B0A04020102020204" pitchFamily="34" charset="0"/>
            </a:endParaRPr>
          </a:p>
        </p:txBody>
      </p:sp>
      <p:sp>
        <p:nvSpPr>
          <p:cNvPr id="23" name="Прямоугольник 22"/>
          <p:cNvSpPr/>
          <p:nvPr/>
        </p:nvSpPr>
        <p:spPr>
          <a:xfrm>
            <a:off x="5461199" y="4150713"/>
            <a:ext cx="6827510" cy="369332"/>
          </a:xfrm>
          <a:prstGeom prst="rect">
            <a:avLst/>
          </a:prstGeom>
        </p:spPr>
        <p:txBody>
          <a:bodyPr wrap="none">
            <a:spAutoFit/>
          </a:bodyPr>
          <a:lstStyle/>
          <a:p>
            <a:r>
              <a:rPr lang="ru-RU" dirty="0" smtClean="0">
                <a:solidFill>
                  <a:schemeClr val="tx1">
                    <a:lumMod val="75000"/>
                    <a:lumOff val="25000"/>
                  </a:schemeClr>
                </a:solidFill>
                <a:latin typeface="Arial Black" panose="020B0A04020102020204" pitchFamily="34" charset="0"/>
              </a:rPr>
              <a:t>ОПРЕДЕЛЕННЫЕ РЕСУРСЫ ДЛЯ ИХ ДОСТИЖЕНИЯ</a:t>
            </a:r>
            <a:endParaRPr lang="ru-RU" dirty="0">
              <a:solidFill>
                <a:schemeClr val="tx1">
                  <a:lumMod val="75000"/>
                  <a:lumOff val="25000"/>
                </a:schemeClr>
              </a:solidFill>
              <a:latin typeface="Arial Black" panose="020B0A04020102020204" pitchFamily="34" charset="0"/>
            </a:endParaRPr>
          </a:p>
        </p:txBody>
      </p:sp>
      <p:sp>
        <p:nvSpPr>
          <p:cNvPr id="24" name="Прямоугольник 23"/>
          <p:cNvSpPr/>
          <p:nvPr/>
        </p:nvSpPr>
        <p:spPr>
          <a:xfrm>
            <a:off x="5461199" y="4976927"/>
            <a:ext cx="4772460" cy="369332"/>
          </a:xfrm>
          <a:prstGeom prst="rect">
            <a:avLst/>
          </a:prstGeom>
        </p:spPr>
        <p:txBody>
          <a:bodyPr wrap="none">
            <a:spAutoFit/>
          </a:bodyPr>
          <a:lstStyle/>
          <a:p>
            <a:r>
              <a:rPr lang="ru-RU" dirty="0" smtClean="0">
                <a:solidFill>
                  <a:schemeClr val="tx1">
                    <a:lumMod val="75000"/>
                    <a:lumOff val="25000"/>
                  </a:schemeClr>
                </a:solidFill>
                <a:latin typeface="Arial Black" panose="020B0A04020102020204" pitchFamily="34" charset="0"/>
              </a:rPr>
              <a:t>СУММАРНЫЙ ЦЕНТР УПРАВЛЕНИЯ</a:t>
            </a:r>
            <a:endParaRPr lang="ru-RU" dirty="0">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2822430240"/>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 name="Рисунок 7"/>
          <p:cNvPicPr>
            <a:picLocks noChangeAspect="1"/>
          </p:cNvPicPr>
          <p:nvPr/>
        </p:nvPicPr>
        <p:blipFill>
          <a:blip r:embed="rId3"/>
          <a:stretch>
            <a:fillRect/>
          </a:stretch>
        </p:blipFill>
        <p:spPr>
          <a:xfrm>
            <a:off x="319314" y="1"/>
            <a:ext cx="11531791" cy="6816088"/>
          </a:xfrm>
          <a:prstGeom prst="rect">
            <a:avLst/>
          </a:prstGeom>
        </p:spPr>
      </p:pic>
    </p:spTree>
    <p:extLst>
      <p:ext uri="{BB962C8B-B14F-4D97-AF65-F5344CB8AC3E}">
        <p14:creationId xmlns:p14="http://schemas.microsoft.com/office/powerpoint/2010/main" val="2684216847"/>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890028" y="-2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500" b="1" dirty="0">
                <a:solidFill>
                  <a:schemeClr val="tx1">
                    <a:lumMod val="75000"/>
                    <a:lumOff val="25000"/>
                  </a:schemeClr>
                </a:solidFill>
                <a:latin typeface="Arial Black" panose="020B0A04020102020204" pitchFamily="34" charset="0"/>
                <a:cs typeface="Arial" panose="020B0604020202020204" pitchFamily="34" charset="0"/>
              </a:rPr>
              <a:t>КО</a:t>
            </a:r>
            <a:r>
              <a:rPr lang="ru-RU" sz="2500" b="1" dirty="0">
                <a:solidFill>
                  <a:schemeClr val="tx1">
                    <a:lumMod val="75000"/>
                    <a:lumOff val="25000"/>
                  </a:schemeClr>
                </a:solidFill>
                <a:latin typeface="Arial Black" panose="020B0A04020102020204" pitchFamily="34" charset="0"/>
                <a:cs typeface="Arial" panose="020B0604020202020204" pitchFamily="34" charset="0"/>
              </a:rPr>
              <a:t>НВ</a:t>
            </a:r>
            <a:r>
              <a:rPr lang="ru-RU" sz="2500" b="1" dirty="0">
                <a:solidFill>
                  <a:schemeClr val="tx1">
                    <a:lumMod val="75000"/>
                    <a:lumOff val="25000"/>
                  </a:schemeClr>
                </a:solidFill>
                <a:latin typeface="Arial Black" panose="020B0A04020102020204" pitchFamily="34" charset="0"/>
                <a:cs typeface="Arial" panose="020B0604020202020204" pitchFamily="34" charset="0"/>
              </a:rPr>
              <a:t>ЕРГЕНТНЫЕ ТЕХНОЛОГИИ ОБУЧЕНИЯ</a:t>
            </a:r>
            <a:r>
              <a:rPr lang="ru-RU" sz="2500" b="1" dirty="0" smtClean="0">
                <a:solidFill>
                  <a:srgbClr val="00CBFF"/>
                </a:solidFill>
                <a:latin typeface="Arial Black" panose="020B0A04020102020204" pitchFamily="34" charset="0"/>
                <a:cs typeface="Arial" panose="020B0604020202020204" pitchFamily="34" charset="0"/>
              </a:rPr>
              <a:t/>
            </a:r>
            <a:br>
              <a:rPr lang="ru-RU" sz="2500" b="1" dirty="0" smtClean="0">
                <a:solidFill>
                  <a:srgbClr val="00CBFF"/>
                </a:solidFill>
                <a:latin typeface="Arial Black" panose="020B0A04020102020204" pitchFamily="34" charset="0"/>
                <a:cs typeface="Arial" panose="020B0604020202020204" pitchFamily="34" charset="0"/>
              </a:rPr>
            </a:br>
            <a:endParaRPr lang="ru-RU" sz="2500" b="1" dirty="0">
              <a:solidFill>
                <a:schemeClr val="tx1">
                  <a:lumMod val="75000"/>
                  <a:lumOff val="25000"/>
                </a:schemeClr>
              </a:solidFill>
              <a:latin typeface="Arial Black" panose="020B0A04020102020204" pitchFamily="34" charset="0"/>
              <a:cs typeface="Arial" panose="020B0604020202020204" pitchFamily="34" charset="0"/>
            </a:endParaRPr>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9214" y="892651"/>
            <a:ext cx="7634514" cy="5725886"/>
          </a:xfrm>
        </p:spPr>
      </p:pic>
      <p:pic>
        <p:nvPicPr>
          <p:cNvPr id="11" name="Picture 4321"/>
          <p:cNvPicPr/>
          <p:nvPr/>
        </p:nvPicPr>
        <p:blipFill>
          <a:blip r:embed="rId4"/>
          <a:stretch>
            <a:fillRect/>
          </a:stretch>
        </p:blipFill>
        <p:spPr>
          <a:xfrm>
            <a:off x="0" y="1"/>
            <a:ext cx="3340100" cy="6816090"/>
          </a:xfrm>
          <a:prstGeom prst="rect">
            <a:avLst/>
          </a:prstGeom>
        </p:spPr>
      </p:pic>
    </p:spTree>
    <p:extLst>
      <p:ext uri="{BB962C8B-B14F-4D97-AF65-F5344CB8AC3E}">
        <p14:creationId xmlns:p14="http://schemas.microsoft.com/office/powerpoint/2010/main" val="1227881870"/>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2050" name="Picture 2" descr="PHY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222" y="0"/>
            <a:ext cx="8405553" cy="66850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327"/>
          <p:cNvPicPr/>
          <p:nvPr/>
        </p:nvPicPr>
        <p:blipFill>
          <a:blip r:embed="rId4"/>
          <a:stretch>
            <a:fillRect/>
          </a:stretch>
        </p:blipFill>
        <p:spPr>
          <a:xfrm>
            <a:off x="-33828" y="0"/>
            <a:ext cx="3340100" cy="6858000"/>
          </a:xfrm>
          <a:prstGeom prst="rect">
            <a:avLst/>
          </a:prstGeom>
        </p:spPr>
      </p:pic>
      <p:pic>
        <p:nvPicPr>
          <p:cNvPr id="7" name="Picture 4326"/>
          <p:cNvPicPr/>
          <p:nvPr/>
        </p:nvPicPr>
        <p:blipFill>
          <a:blip r:embed="rId5"/>
          <a:stretch>
            <a:fillRect/>
          </a:stretch>
        </p:blipFill>
        <p:spPr>
          <a:xfrm>
            <a:off x="7135495" y="-56552"/>
            <a:ext cx="5056505" cy="6914552"/>
          </a:xfrm>
          <a:prstGeom prst="rect">
            <a:avLst/>
          </a:prstGeom>
        </p:spPr>
      </p:pic>
      <p:sp>
        <p:nvSpPr>
          <p:cNvPr id="2" name="Заголовок 1"/>
          <p:cNvSpPr>
            <a:spLocks noGrp="1"/>
          </p:cNvSpPr>
          <p:nvPr>
            <p:ph type="title"/>
          </p:nvPr>
        </p:nvSpPr>
        <p:spPr>
          <a:xfrm>
            <a:off x="1416224" y="55500"/>
            <a:ext cx="10515600" cy="1325563"/>
          </a:xfrm>
        </p:spPr>
        <p:txBody>
          <a:bodyPr>
            <a:normAutofit/>
          </a:bodyPr>
          <a:lstStyle/>
          <a:p>
            <a:r>
              <a:rPr lang="ru-RU" sz="3500" dirty="0" smtClean="0">
                <a:solidFill>
                  <a:schemeClr val="tx1">
                    <a:lumMod val="75000"/>
                    <a:lumOff val="25000"/>
                  </a:schemeClr>
                </a:solidFill>
                <a:latin typeface="Arial Black" panose="020B0A04020102020204" pitchFamily="34" charset="0"/>
              </a:rPr>
              <a:t>КОНВЕРГЕНТНОЕ ОБОРУДОВАНИЕ</a:t>
            </a:r>
            <a:endParaRPr lang="ru-RU" sz="3500" dirty="0">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1365677173"/>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314" y="365125"/>
            <a:ext cx="11034486" cy="1325563"/>
          </a:xfrm>
        </p:spPr>
        <p:txBody>
          <a:bodyPr>
            <a:normAutofit fontScale="90000"/>
          </a:bodyPr>
          <a:lstStyle/>
          <a:p>
            <a:r>
              <a:rPr lang="ru-RU" dirty="0">
                <a:solidFill>
                  <a:schemeClr val="tx1">
                    <a:lumMod val="75000"/>
                    <a:lumOff val="25000"/>
                  </a:schemeClr>
                </a:solidFill>
                <a:latin typeface="Arial Black" panose="020B0A04020102020204" pitchFamily="34" charset="0"/>
              </a:rPr>
              <a:t>КОНВЕРГЕНТНОЕ </a:t>
            </a:r>
            <a:r>
              <a:rPr lang="ru-RU" dirty="0" smtClean="0">
                <a:solidFill>
                  <a:schemeClr val="tx1">
                    <a:lumMod val="75000"/>
                    <a:lumOff val="25000"/>
                  </a:schemeClr>
                </a:solidFill>
                <a:latin typeface="Arial Black" panose="020B0A04020102020204" pitchFamily="34" charset="0"/>
              </a:rPr>
              <a:t>ОБОРУДОВАНИЕ</a:t>
            </a:r>
            <a:br>
              <a:rPr lang="ru-RU" dirty="0" smtClean="0">
                <a:solidFill>
                  <a:schemeClr val="tx1">
                    <a:lumMod val="75000"/>
                    <a:lumOff val="25000"/>
                  </a:schemeClr>
                </a:solidFill>
                <a:latin typeface="Arial Black" panose="020B0A04020102020204" pitchFamily="34" charset="0"/>
              </a:rPr>
            </a:br>
            <a:r>
              <a:rPr lang="ru-RU" dirty="0" smtClean="0">
                <a:solidFill>
                  <a:srgbClr val="00CBFF"/>
                </a:solidFill>
                <a:latin typeface="Arial Black" panose="020B0A04020102020204" pitchFamily="34" charset="0"/>
              </a:rPr>
              <a:t>ХИМИЯ</a:t>
            </a:r>
            <a:endParaRPr lang="ru-RU" dirty="0">
              <a:solidFill>
                <a:srgbClr val="00CBFF"/>
              </a:solidFill>
            </a:endParaRPr>
          </a:p>
        </p:txBody>
      </p:sp>
      <p:pic>
        <p:nvPicPr>
          <p:cNvPr id="8" name="Рисунок 7"/>
          <p:cNvPicPr>
            <a:picLocks noChangeAspect="1"/>
          </p:cNvPicPr>
          <p:nvPr/>
        </p:nvPicPr>
        <p:blipFill rotWithShape="1">
          <a:blip r:embed="rId3"/>
          <a:srcRect t="26311"/>
          <a:stretch/>
        </p:blipFill>
        <p:spPr>
          <a:xfrm>
            <a:off x="7823200" y="1093531"/>
            <a:ext cx="3048000" cy="2089789"/>
          </a:xfrm>
          <a:prstGeom prst="rect">
            <a:avLst/>
          </a:prstGeom>
          <a:ln>
            <a:noFill/>
          </a:ln>
          <a:effectLst>
            <a:softEdge rad="112500"/>
          </a:effectLst>
        </p:spPr>
      </p:pic>
      <p:pic>
        <p:nvPicPr>
          <p:cNvPr id="8194" name="Picture 2" descr="https://sun9-56.userapi.com/impf/gad_bd1tCz5rnC0uXAJdSb2pUsqZ-IkmzWVH_A/goAUZtamVjw.jpg?size=768x1024&amp;quality=96&amp;sign=7e40f8a08d10cce7565c28b792c0d756&amp;type=album"/>
          <p:cNvPicPr>
            <a:picLocks noChangeAspect="1" noChangeArrowheads="1"/>
          </p:cNvPicPr>
          <p:nvPr/>
        </p:nvPicPr>
        <p:blipFill rotWithShape="1">
          <a:blip r:embed="rId4">
            <a:extLst>
              <a:ext uri="{28A0092B-C50C-407E-A947-70E740481C1C}">
                <a14:useLocalDpi xmlns:a14="http://schemas.microsoft.com/office/drawing/2010/main" val="0"/>
              </a:ext>
            </a:extLst>
          </a:blip>
          <a:srcRect t="17556" b="19436"/>
          <a:stretch/>
        </p:blipFill>
        <p:spPr bwMode="auto">
          <a:xfrm>
            <a:off x="1161057" y="1774869"/>
            <a:ext cx="5617114" cy="47189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sun9-56.userapi.com/impf/oM2aqzHQ9bv9NpgTeC9f_156kPDmjUPJcN59EA/2sVvGuzf3EE.jpg?size=1280x720&amp;quality=96&amp;sign=8b768ae7c0542f1ea3d2df601d17cde3&amp;type=alb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3200" y="3277092"/>
            <a:ext cx="3048085" cy="1714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65"/>
          <p:cNvPicPr/>
          <p:nvPr/>
        </p:nvPicPr>
        <p:blipFill>
          <a:blip r:embed="rId6"/>
          <a:stretch>
            <a:fillRect/>
          </a:stretch>
        </p:blipFill>
        <p:spPr>
          <a:xfrm>
            <a:off x="11349070" y="6000222"/>
            <a:ext cx="473710" cy="473710"/>
          </a:xfrm>
          <a:prstGeom prst="rect">
            <a:avLst/>
          </a:prstGeom>
        </p:spPr>
      </p:pic>
      <p:pic>
        <p:nvPicPr>
          <p:cNvPr id="13" name="Picture 181"/>
          <p:cNvPicPr/>
          <p:nvPr/>
        </p:nvPicPr>
        <p:blipFill>
          <a:blip r:embed="rId7"/>
          <a:stretch>
            <a:fillRect/>
          </a:stretch>
        </p:blipFill>
        <p:spPr>
          <a:xfrm>
            <a:off x="11179843" y="672452"/>
            <a:ext cx="812165" cy="813435"/>
          </a:xfrm>
          <a:prstGeom prst="rect">
            <a:avLst/>
          </a:prstGeom>
        </p:spPr>
      </p:pic>
      <p:pic>
        <p:nvPicPr>
          <p:cNvPr id="14" name="Picture 175"/>
          <p:cNvPicPr/>
          <p:nvPr/>
        </p:nvPicPr>
        <p:blipFill>
          <a:blip r:embed="rId8"/>
          <a:stretch>
            <a:fillRect/>
          </a:stretch>
        </p:blipFill>
        <p:spPr>
          <a:xfrm>
            <a:off x="7035565" y="1774869"/>
            <a:ext cx="609600" cy="609600"/>
          </a:xfrm>
          <a:prstGeom prst="rect">
            <a:avLst/>
          </a:prstGeom>
        </p:spPr>
      </p:pic>
      <p:pic>
        <p:nvPicPr>
          <p:cNvPr id="15" name="Picture 177"/>
          <p:cNvPicPr/>
          <p:nvPr/>
        </p:nvPicPr>
        <p:blipFill>
          <a:blip r:embed="rId9"/>
          <a:stretch>
            <a:fillRect/>
          </a:stretch>
        </p:blipFill>
        <p:spPr>
          <a:xfrm>
            <a:off x="7279332" y="5313152"/>
            <a:ext cx="688340" cy="687070"/>
          </a:xfrm>
          <a:prstGeom prst="rect">
            <a:avLst/>
          </a:prstGeom>
        </p:spPr>
      </p:pic>
      <p:pic>
        <p:nvPicPr>
          <p:cNvPr id="16" name="Picture 171"/>
          <p:cNvPicPr/>
          <p:nvPr/>
        </p:nvPicPr>
        <p:blipFill>
          <a:blip r:embed="rId10"/>
          <a:stretch>
            <a:fillRect/>
          </a:stretch>
        </p:blipFill>
        <p:spPr>
          <a:xfrm>
            <a:off x="11293294" y="3013453"/>
            <a:ext cx="622935" cy="622935"/>
          </a:xfrm>
          <a:prstGeom prst="rect">
            <a:avLst/>
          </a:prstGeom>
        </p:spPr>
      </p:pic>
      <p:pic>
        <p:nvPicPr>
          <p:cNvPr id="10" name="Рисунок 9"/>
          <p:cNvPicPr>
            <a:picLocks noChangeAspect="1"/>
          </p:cNvPicPr>
          <p:nvPr/>
        </p:nvPicPr>
        <p:blipFill>
          <a:blip r:embed="rId11"/>
          <a:stretch>
            <a:fillRect/>
          </a:stretch>
        </p:blipFill>
        <p:spPr>
          <a:xfrm>
            <a:off x="7823200" y="4939405"/>
            <a:ext cx="3053417" cy="1852131"/>
          </a:xfrm>
          <a:prstGeom prst="rect">
            <a:avLst/>
          </a:prstGeom>
        </p:spPr>
      </p:pic>
    </p:spTree>
    <p:extLst>
      <p:ext uri="{BB962C8B-B14F-4D97-AF65-F5344CB8AC3E}">
        <p14:creationId xmlns:p14="http://schemas.microsoft.com/office/powerpoint/2010/main" val="2675463218"/>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486" y="510269"/>
            <a:ext cx="10515600" cy="843696"/>
          </a:xfrm>
        </p:spPr>
        <p:txBody>
          <a:bodyPr>
            <a:normAutofit fontScale="90000"/>
          </a:bodyPr>
          <a:lstStyle/>
          <a:p>
            <a:r>
              <a:rPr lang="ru-RU" dirty="0">
                <a:solidFill>
                  <a:schemeClr val="tx1">
                    <a:lumMod val="75000"/>
                    <a:lumOff val="25000"/>
                  </a:schemeClr>
                </a:solidFill>
                <a:latin typeface="Arial Black" panose="020B0A04020102020204" pitchFamily="34" charset="0"/>
              </a:rPr>
              <a:t>КОНВЕРГЕНТНОЕ ОБОРУДОВАНИЕ</a:t>
            </a:r>
            <a:br>
              <a:rPr lang="ru-RU" dirty="0">
                <a:solidFill>
                  <a:schemeClr val="tx1">
                    <a:lumMod val="75000"/>
                    <a:lumOff val="25000"/>
                  </a:schemeClr>
                </a:solidFill>
                <a:latin typeface="Arial Black" panose="020B0A04020102020204" pitchFamily="34" charset="0"/>
              </a:rPr>
            </a:br>
            <a:r>
              <a:rPr lang="ru-RU" dirty="0" smtClean="0">
                <a:solidFill>
                  <a:srgbClr val="00CBFF"/>
                </a:solidFill>
                <a:latin typeface="Arial Black" panose="020B0A04020102020204" pitchFamily="34" charset="0"/>
              </a:rPr>
              <a:t>ФИЗИКА</a:t>
            </a:r>
            <a:r>
              <a:rPr lang="ru-RU" dirty="0"/>
              <a:t/>
            </a:r>
            <a:br>
              <a:rPr lang="ru-RU" dirty="0"/>
            </a:br>
            <a:endParaRPr lang="ru-RU"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315" y="1353965"/>
            <a:ext cx="4426857" cy="2490107"/>
          </a:xfrm>
        </p:spPr>
      </p:pic>
      <p:pic>
        <p:nvPicPr>
          <p:cNvPr id="3074" name="Picture 2" descr="https://sun9-67.userapi.com/impf/D3yv5MOHG2WS_lhk0JYBQvr8vSryrt9rzRMkiA/oCY1ZP4FqaI.jpg?size=1920x1440&amp;quality=95&amp;sign=734b1f782c2ab92fa4d1ab109bb9e3ce&amp;type=alb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877" y="759957"/>
            <a:ext cx="2748073" cy="20610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un9-24.userapi.com/impf/A_JFpF8hhWakZKNjLw8OstWPirVmQJl02usmVw/H7CbLp4n6hY.jpg?size=1920x1440&amp;quality=95&amp;sign=04a622deba2f3a0244f8178cd644b6cb&amp;type=albu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42"/>
          <a:stretch/>
        </p:blipFill>
        <p:spPr bwMode="auto">
          <a:xfrm>
            <a:off x="7799698" y="5040534"/>
            <a:ext cx="2764950" cy="20015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un9-76.userapi.com/impf/qdrY7RddpyBLXJagAF0PWKc_k8sq-WyZWez50w/MsUWNWYPruw.jpg?size=1920x1440&amp;quality=95&amp;sign=7e1d5e9214a41e1a71f5e5ef4ae80941&amp;type=alb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8877" y="2951205"/>
            <a:ext cx="2785771" cy="208932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7"/>
          <a:stretch>
            <a:fillRect/>
          </a:stretch>
        </p:blipFill>
        <p:spPr>
          <a:xfrm>
            <a:off x="493486" y="4134357"/>
            <a:ext cx="2452914" cy="2035396"/>
          </a:xfrm>
          <a:prstGeom prst="rect">
            <a:avLst/>
          </a:prstGeom>
        </p:spPr>
      </p:pic>
      <p:pic>
        <p:nvPicPr>
          <p:cNvPr id="12" name="Рисунок 11"/>
          <p:cNvPicPr>
            <a:picLocks noChangeAspect="1"/>
          </p:cNvPicPr>
          <p:nvPr/>
        </p:nvPicPr>
        <p:blipFill rotWithShape="1">
          <a:blip r:embed="rId8"/>
          <a:srcRect l="15477" t="13704" r="17142" b="16878"/>
          <a:stretch/>
        </p:blipFill>
        <p:spPr>
          <a:xfrm>
            <a:off x="3321453" y="4134357"/>
            <a:ext cx="3512298" cy="2208386"/>
          </a:xfrm>
          <a:prstGeom prst="rect">
            <a:avLst/>
          </a:prstGeom>
        </p:spPr>
      </p:pic>
    </p:spTree>
    <p:extLst>
      <p:ext uri="{BB962C8B-B14F-4D97-AF65-F5344CB8AC3E}">
        <p14:creationId xmlns:p14="http://schemas.microsoft.com/office/powerpoint/2010/main" val="3674968709"/>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297" y="351833"/>
            <a:ext cx="11497846" cy="740373"/>
          </a:xfrm>
        </p:spPr>
        <p:txBody>
          <a:bodyPr>
            <a:normAutofit fontScale="90000"/>
          </a:bodyPr>
          <a:lstStyle/>
          <a:p>
            <a:r>
              <a:rPr lang="ru-RU" dirty="0">
                <a:solidFill>
                  <a:schemeClr val="tx1">
                    <a:lumMod val="75000"/>
                    <a:lumOff val="25000"/>
                  </a:schemeClr>
                </a:solidFill>
                <a:latin typeface="Arial Black" panose="020B0A04020102020204" pitchFamily="34" charset="0"/>
              </a:rPr>
              <a:t>КОНВЕРГЕНТНОЕ ОБОРУДОВАНИЕ</a:t>
            </a:r>
            <a:br>
              <a:rPr lang="ru-RU" dirty="0">
                <a:solidFill>
                  <a:schemeClr val="tx1">
                    <a:lumMod val="75000"/>
                    <a:lumOff val="25000"/>
                  </a:schemeClr>
                </a:solidFill>
                <a:latin typeface="Arial Black" panose="020B0A04020102020204" pitchFamily="34" charset="0"/>
              </a:rPr>
            </a:br>
            <a:r>
              <a:rPr lang="ru-RU" dirty="0" smtClean="0">
                <a:solidFill>
                  <a:srgbClr val="00CBFF"/>
                </a:solidFill>
                <a:latin typeface="Arial Black" panose="020B0A04020102020204" pitchFamily="34" charset="0"/>
              </a:rPr>
              <a:t>БИОЛОГИЯ</a:t>
            </a:r>
            <a:endParaRPr lang="ru-RU" dirty="0"/>
          </a:p>
        </p:txBody>
      </p:sp>
      <p:pic>
        <p:nvPicPr>
          <p:cNvPr id="4" name="Объект 5"/>
          <p:cNvPicPr>
            <a:picLocks noChangeAspect="1"/>
          </p:cNvPicPr>
          <p:nvPr/>
        </p:nvPicPr>
        <p:blipFill>
          <a:blip r:embed="rId3"/>
          <a:stretch>
            <a:fillRect/>
          </a:stretch>
        </p:blipFill>
        <p:spPr>
          <a:xfrm>
            <a:off x="5458221" y="3899354"/>
            <a:ext cx="2196065" cy="2958646"/>
          </a:xfrm>
          <a:prstGeom prst="rect">
            <a:avLst/>
          </a:prstGeom>
        </p:spPr>
      </p:pic>
      <p:pic>
        <p:nvPicPr>
          <p:cNvPr id="4098" name="Picture 2" descr="https://sun9-63.userapi.com/impf/9WySI6UNaWj2MgmxaTj1irAPnoc4Nu9iE1RtIA/DZOxtbtNdPM.jpg?size=899x1599&amp;quality=96&amp;sign=b1788d7dcfeaeb40f6f53136927e4029&amp;type=albu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305"/>
          <a:stretch/>
        </p:blipFill>
        <p:spPr bwMode="auto">
          <a:xfrm>
            <a:off x="5481140" y="886950"/>
            <a:ext cx="2173146" cy="27668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un9-28.userapi.com/impf/kfqaO79z1keji2mwoNNzo5ZgU7hgDnwlFO8joA/Gxp4Z-OVOG0.jpg?size=899x1599&amp;quality=96&amp;sign=e08511c9547e4a8762e31bd3bef7fdd0&amp;type=albu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724"/>
          <a:stretch/>
        </p:blipFill>
        <p:spPr bwMode="auto">
          <a:xfrm>
            <a:off x="8456277" y="1369883"/>
            <a:ext cx="3372866" cy="51158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un9-11.userapi.com/impf/Y3lhYC8sGdQAx5tEbWHoKD9oJoZ0kg0u08f5yw/DK2OGUfKh0g.jpg?size=1200x1600&amp;quality=96&amp;sign=f90d2fc12f4fccff0ca2ae4a50cf2154&amp;type=alb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671" y="1215001"/>
            <a:ext cx="2648377" cy="35311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4" name="Picture 8" descr="https://sun9-12.userapi.com/impf/fvfYZ3KPCKApsokPhMEhUhEIuxvKaN_2z-rqaA/3M0W1aalIxs.jpg?size=1200x1600&amp;quality=96&amp;sign=8ef65fd5ccbaafa7bb8162cb4940d4b0&amp;type=alb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1315" y="2857257"/>
            <a:ext cx="2893602" cy="38581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18187"/>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24212" t="14565" r="22060" b="35010"/>
          <a:stretch/>
        </p:blipFill>
        <p:spPr>
          <a:xfrm>
            <a:off x="362857" y="4001294"/>
            <a:ext cx="4761300" cy="2513580"/>
          </a:xfrm>
          <a:prstGeom prst="rect">
            <a:avLst/>
          </a:prstGeom>
        </p:spPr>
      </p:pic>
      <p:pic>
        <p:nvPicPr>
          <p:cNvPr id="5" name="Рисунок 4"/>
          <p:cNvPicPr>
            <a:picLocks noChangeAspect="1"/>
          </p:cNvPicPr>
          <p:nvPr/>
        </p:nvPicPr>
        <p:blipFill rotWithShape="1">
          <a:blip r:embed="rId4"/>
          <a:srcRect l="24121" t="16020" r="22424" b="32909"/>
          <a:stretch/>
        </p:blipFill>
        <p:spPr>
          <a:xfrm>
            <a:off x="362857" y="1302568"/>
            <a:ext cx="4761300" cy="2558794"/>
          </a:xfrm>
          <a:prstGeom prst="rect">
            <a:avLst/>
          </a:prstGeom>
        </p:spPr>
      </p:pic>
      <p:sp>
        <p:nvSpPr>
          <p:cNvPr id="6" name="Заголовок 1"/>
          <p:cNvSpPr txBox="1">
            <a:spLocks/>
          </p:cNvSpPr>
          <p:nvPr/>
        </p:nvSpPr>
        <p:spPr>
          <a:xfrm>
            <a:off x="362857" y="220064"/>
            <a:ext cx="11497846" cy="74037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smtClean="0">
                <a:solidFill>
                  <a:schemeClr val="tx1">
                    <a:lumMod val="75000"/>
                    <a:lumOff val="25000"/>
                  </a:schemeClr>
                </a:solidFill>
                <a:latin typeface="Arial Black" panose="020B0A04020102020204" pitchFamily="34" charset="0"/>
              </a:rPr>
              <a:t>СОВРЕМЕННОЕ ОБУЧЕНИЕ С ИСПОЛЬЗОВАНИЕМ ДОТ</a:t>
            </a:r>
            <a:endParaRPr lang="ru-RU" dirty="0"/>
          </a:p>
        </p:txBody>
      </p:sp>
      <p:pic>
        <p:nvPicPr>
          <p:cNvPr id="8" name="Рисунок 7"/>
          <p:cNvPicPr>
            <a:picLocks noChangeAspect="1"/>
          </p:cNvPicPr>
          <p:nvPr/>
        </p:nvPicPr>
        <p:blipFill rotWithShape="1">
          <a:blip r:embed="rId5"/>
          <a:srcRect l="15200" t="12133" r="14400" b="11067"/>
          <a:stretch/>
        </p:blipFill>
        <p:spPr>
          <a:xfrm>
            <a:off x="6111780" y="960437"/>
            <a:ext cx="4452088" cy="2731962"/>
          </a:xfrm>
          <a:prstGeom prst="rect">
            <a:avLst/>
          </a:prstGeom>
        </p:spPr>
      </p:pic>
      <p:pic>
        <p:nvPicPr>
          <p:cNvPr id="9" name="Рисунок 8"/>
          <p:cNvPicPr>
            <a:picLocks noChangeAspect="1"/>
          </p:cNvPicPr>
          <p:nvPr/>
        </p:nvPicPr>
        <p:blipFill rotWithShape="1">
          <a:blip r:embed="rId6"/>
          <a:srcRect l="12116" t="10469" r="7725" b="20595"/>
          <a:stretch/>
        </p:blipFill>
        <p:spPr>
          <a:xfrm>
            <a:off x="6016804" y="4001294"/>
            <a:ext cx="4890703" cy="2365828"/>
          </a:xfrm>
          <a:prstGeom prst="rect">
            <a:avLst/>
          </a:prstGeom>
        </p:spPr>
      </p:pic>
    </p:spTree>
    <p:extLst>
      <p:ext uri="{BB962C8B-B14F-4D97-AF65-F5344CB8AC3E}">
        <p14:creationId xmlns:p14="http://schemas.microsoft.com/office/powerpoint/2010/main" val="2320647933"/>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0802" y="1210645"/>
            <a:ext cx="8030209" cy="1325563"/>
          </a:xfrm>
        </p:spPr>
        <p:txBody>
          <a:bodyPr>
            <a:noAutofit/>
          </a:bodyPr>
          <a:lstStyle/>
          <a:p>
            <a:pPr algn="ctr"/>
            <a:r>
              <a:rPr lang="ru-RU" sz="2500" dirty="0">
                <a:solidFill>
                  <a:schemeClr val="tx1">
                    <a:lumMod val="75000"/>
                    <a:lumOff val="25000"/>
                  </a:schemeClr>
                </a:solidFill>
                <a:latin typeface="Arial Black" panose="020B0A04020102020204" pitchFamily="34" charset="0"/>
              </a:rPr>
              <a:t>Главная трудность- </a:t>
            </a:r>
            <a:br>
              <a:rPr lang="ru-RU" sz="2500" dirty="0">
                <a:solidFill>
                  <a:schemeClr val="tx1">
                    <a:lumMod val="75000"/>
                    <a:lumOff val="25000"/>
                  </a:schemeClr>
                </a:solidFill>
                <a:latin typeface="Arial Black" panose="020B0A04020102020204" pitchFamily="34" charset="0"/>
              </a:rPr>
            </a:br>
            <a:r>
              <a:rPr lang="ru-RU" sz="2500" dirty="0">
                <a:solidFill>
                  <a:schemeClr val="tx1">
                    <a:lumMod val="75000"/>
                    <a:lumOff val="25000"/>
                  </a:schemeClr>
                </a:solidFill>
                <a:latin typeface="Arial Black" panose="020B0A04020102020204" pitchFamily="34" charset="0"/>
              </a:rPr>
              <a:t>мы должны научить </a:t>
            </a:r>
            <a:r>
              <a:rPr lang="ru-RU" sz="2500" dirty="0" smtClean="0">
                <a:solidFill>
                  <a:schemeClr val="tx1">
                    <a:lumMod val="75000"/>
                    <a:lumOff val="25000"/>
                  </a:schemeClr>
                </a:solidFill>
                <a:latin typeface="Arial Black" panose="020B0A04020102020204" pitchFamily="34" charset="0"/>
              </a:rPr>
              <a:t>детей</a:t>
            </a:r>
            <a:br>
              <a:rPr lang="ru-RU" sz="2500" dirty="0" smtClean="0">
                <a:solidFill>
                  <a:schemeClr val="tx1">
                    <a:lumMod val="75000"/>
                    <a:lumOff val="25000"/>
                  </a:schemeClr>
                </a:solidFill>
                <a:latin typeface="Arial Black" panose="020B0A04020102020204" pitchFamily="34" charset="0"/>
              </a:rPr>
            </a:br>
            <a:r>
              <a:rPr lang="ru-RU" sz="2500" dirty="0" smtClean="0">
                <a:solidFill>
                  <a:schemeClr val="tx1">
                    <a:lumMod val="75000"/>
                    <a:lumOff val="25000"/>
                  </a:schemeClr>
                </a:solidFill>
                <a:latin typeface="Arial Black" panose="020B0A04020102020204" pitchFamily="34" charset="0"/>
              </a:rPr>
              <a:t> </a:t>
            </a:r>
            <a:r>
              <a:rPr lang="ru-RU" sz="2500" dirty="0">
                <a:solidFill>
                  <a:schemeClr val="tx1">
                    <a:lumMod val="75000"/>
                    <a:lumOff val="25000"/>
                  </a:schemeClr>
                </a:solidFill>
                <a:latin typeface="Arial Black" panose="020B0A04020102020204" pitchFamily="34" charset="0"/>
              </a:rPr>
              <a:t>жить в мире, </a:t>
            </a:r>
            <a:br>
              <a:rPr lang="ru-RU" sz="2500" dirty="0">
                <a:solidFill>
                  <a:schemeClr val="tx1">
                    <a:lumMod val="75000"/>
                    <a:lumOff val="25000"/>
                  </a:schemeClr>
                </a:solidFill>
                <a:latin typeface="Arial Black" panose="020B0A04020102020204" pitchFamily="34" charset="0"/>
              </a:rPr>
            </a:br>
            <a:r>
              <a:rPr lang="ru-RU" sz="2500" dirty="0">
                <a:solidFill>
                  <a:schemeClr val="tx1">
                    <a:lumMod val="75000"/>
                    <a:lumOff val="25000"/>
                  </a:schemeClr>
                </a:solidFill>
                <a:latin typeface="Arial Black" panose="020B0A04020102020204" pitchFamily="34" charset="0"/>
              </a:rPr>
              <a:t>которого не знаем сами!</a:t>
            </a:r>
            <a:endParaRPr lang="ru-RU" sz="2500" dirty="0">
              <a:solidFill>
                <a:schemeClr val="tx1">
                  <a:lumMod val="75000"/>
                  <a:lumOff val="25000"/>
                </a:schemeClr>
              </a:solidFill>
              <a:latin typeface="Arial Black" panose="020B0A04020102020204" pitchFamily="34" charset="0"/>
            </a:endParaRPr>
          </a:p>
        </p:txBody>
      </p:sp>
      <p:sp>
        <p:nvSpPr>
          <p:cNvPr id="3" name="Объект 2"/>
          <p:cNvSpPr>
            <a:spLocks noGrp="1"/>
          </p:cNvSpPr>
          <p:nvPr>
            <p:ph idx="1"/>
          </p:nvPr>
        </p:nvSpPr>
        <p:spPr>
          <a:xfrm>
            <a:off x="838200" y="2545171"/>
            <a:ext cx="10515600" cy="3631791"/>
          </a:xfrm>
        </p:spPr>
        <p:txBody>
          <a:bodyPr/>
          <a:lstStyle/>
          <a:p>
            <a:endParaRPr lang="ru-RU" dirty="0"/>
          </a:p>
        </p:txBody>
      </p:sp>
      <p:pic>
        <p:nvPicPr>
          <p:cNvPr id="4" name="Рисунок 3"/>
          <p:cNvPicPr>
            <a:picLocks noChangeAspect="1"/>
          </p:cNvPicPr>
          <p:nvPr/>
        </p:nvPicPr>
        <p:blipFill rotWithShape="1">
          <a:blip r:embed="rId3"/>
          <a:srcRect t="46476"/>
          <a:stretch/>
        </p:blipFill>
        <p:spPr>
          <a:xfrm>
            <a:off x="171450" y="3043989"/>
            <a:ext cx="11849100" cy="3380874"/>
          </a:xfrm>
          <a:prstGeom prst="rect">
            <a:avLst/>
          </a:prstGeom>
        </p:spPr>
      </p:pic>
      <p:pic>
        <p:nvPicPr>
          <p:cNvPr id="5" name="Picture 165"/>
          <p:cNvPicPr/>
          <p:nvPr/>
        </p:nvPicPr>
        <p:blipFill>
          <a:blip r:embed="rId4"/>
          <a:stretch>
            <a:fillRect/>
          </a:stretch>
        </p:blipFill>
        <p:spPr>
          <a:xfrm>
            <a:off x="10852198" y="6086090"/>
            <a:ext cx="473710" cy="473710"/>
          </a:xfrm>
          <a:prstGeom prst="rect">
            <a:avLst/>
          </a:prstGeom>
        </p:spPr>
      </p:pic>
      <p:pic>
        <p:nvPicPr>
          <p:cNvPr id="6" name="Picture 173"/>
          <p:cNvPicPr/>
          <p:nvPr/>
        </p:nvPicPr>
        <p:blipFill>
          <a:blip r:embed="rId5"/>
          <a:stretch>
            <a:fillRect/>
          </a:stretch>
        </p:blipFill>
        <p:spPr>
          <a:xfrm>
            <a:off x="3114208" y="6029416"/>
            <a:ext cx="464820" cy="462915"/>
          </a:xfrm>
          <a:prstGeom prst="rect">
            <a:avLst/>
          </a:prstGeom>
        </p:spPr>
      </p:pic>
      <p:pic>
        <p:nvPicPr>
          <p:cNvPr id="7" name="Picture 181"/>
          <p:cNvPicPr/>
          <p:nvPr/>
        </p:nvPicPr>
        <p:blipFill>
          <a:blip r:embed="rId6"/>
          <a:stretch>
            <a:fillRect/>
          </a:stretch>
        </p:blipFill>
        <p:spPr>
          <a:xfrm>
            <a:off x="8080117" y="397210"/>
            <a:ext cx="812165" cy="813435"/>
          </a:xfrm>
          <a:prstGeom prst="rect">
            <a:avLst/>
          </a:prstGeom>
        </p:spPr>
      </p:pic>
      <p:pic>
        <p:nvPicPr>
          <p:cNvPr id="8" name="Picture 175"/>
          <p:cNvPicPr/>
          <p:nvPr/>
        </p:nvPicPr>
        <p:blipFill>
          <a:blip r:embed="rId7"/>
          <a:stretch>
            <a:fillRect/>
          </a:stretch>
        </p:blipFill>
        <p:spPr>
          <a:xfrm>
            <a:off x="35325" y="2961774"/>
            <a:ext cx="609600" cy="609600"/>
          </a:xfrm>
          <a:prstGeom prst="rect">
            <a:avLst/>
          </a:prstGeom>
        </p:spPr>
      </p:pic>
      <p:pic>
        <p:nvPicPr>
          <p:cNvPr id="9" name="Picture 157"/>
          <p:cNvPicPr/>
          <p:nvPr/>
        </p:nvPicPr>
        <p:blipFill>
          <a:blip r:embed="rId8"/>
          <a:stretch>
            <a:fillRect/>
          </a:stretch>
        </p:blipFill>
        <p:spPr>
          <a:xfrm>
            <a:off x="4012447" y="3266574"/>
            <a:ext cx="493395" cy="493395"/>
          </a:xfrm>
          <a:prstGeom prst="rect">
            <a:avLst/>
          </a:prstGeom>
        </p:spPr>
      </p:pic>
      <p:pic>
        <p:nvPicPr>
          <p:cNvPr id="10" name="Picture 177"/>
          <p:cNvPicPr/>
          <p:nvPr/>
        </p:nvPicPr>
        <p:blipFill>
          <a:blip r:embed="rId9"/>
          <a:stretch>
            <a:fillRect/>
          </a:stretch>
        </p:blipFill>
        <p:spPr>
          <a:xfrm>
            <a:off x="8081444" y="4621175"/>
            <a:ext cx="688340" cy="687070"/>
          </a:xfrm>
          <a:prstGeom prst="rect">
            <a:avLst/>
          </a:prstGeom>
        </p:spPr>
      </p:pic>
      <p:pic>
        <p:nvPicPr>
          <p:cNvPr id="11" name="Picture 171"/>
          <p:cNvPicPr/>
          <p:nvPr/>
        </p:nvPicPr>
        <p:blipFill>
          <a:blip r:embed="rId10"/>
          <a:stretch>
            <a:fillRect/>
          </a:stretch>
        </p:blipFill>
        <p:spPr>
          <a:xfrm>
            <a:off x="3861520" y="365125"/>
            <a:ext cx="622935" cy="622935"/>
          </a:xfrm>
          <a:prstGeom prst="rect">
            <a:avLst/>
          </a:prstGeom>
        </p:spPr>
      </p:pic>
      <p:grpSp>
        <p:nvGrpSpPr>
          <p:cNvPr id="12" name="Group 4136"/>
          <p:cNvGrpSpPr/>
          <p:nvPr/>
        </p:nvGrpSpPr>
        <p:grpSpPr>
          <a:xfrm>
            <a:off x="169428" y="40817"/>
            <a:ext cx="1201420" cy="485773"/>
            <a:chOff x="0" y="0"/>
            <a:chExt cx="1201674" cy="486156"/>
          </a:xfrm>
        </p:grpSpPr>
        <p:sp>
          <p:nvSpPr>
            <p:cNvPr id="13" name="Shape 419"/>
            <p:cNvSpPr/>
            <p:nvPr/>
          </p:nvSpPr>
          <p:spPr>
            <a:xfrm>
              <a:off x="0" y="167640"/>
              <a:ext cx="1034593" cy="76200"/>
            </a:xfrm>
            <a:custGeom>
              <a:avLst/>
              <a:gdLst/>
              <a:ahLst/>
              <a:cxnLst/>
              <a:rect l="0" t="0" r="0" b="0"/>
              <a:pathLst>
                <a:path w="1034593" h="76200">
                  <a:moveTo>
                    <a:pt x="996493" y="0"/>
                  </a:moveTo>
                  <a:cubicBezTo>
                    <a:pt x="1017524" y="0"/>
                    <a:pt x="1034593" y="17018"/>
                    <a:pt x="1034593" y="38100"/>
                  </a:cubicBezTo>
                  <a:cubicBezTo>
                    <a:pt x="1034593" y="59182"/>
                    <a:pt x="1017524" y="76200"/>
                    <a:pt x="996493" y="76200"/>
                  </a:cubicBezTo>
                  <a:cubicBezTo>
                    <a:pt x="980710" y="76200"/>
                    <a:pt x="967170" y="66627"/>
                    <a:pt x="961387" y="52947"/>
                  </a:cubicBezTo>
                  <a:lnTo>
                    <a:pt x="960390" y="48006"/>
                  </a:lnTo>
                  <a:lnTo>
                    <a:pt x="0" y="48006"/>
                  </a:lnTo>
                  <a:lnTo>
                    <a:pt x="0" y="28194"/>
                  </a:lnTo>
                  <a:lnTo>
                    <a:pt x="960390" y="28194"/>
                  </a:lnTo>
                  <a:lnTo>
                    <a:pt x="961387" y="23253"/>
                  </a:lnTo>
                  <a:cubicBezTo>
                    <a:pt x="967170" y="9573"/>
                    <a:pt x="980710" y="0"/>
                    <a:pt x="996493" y="0"/>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14" name="Shape 420"/>
            <p:cNvSpPr/>
            <p:nvPr/>
          </p:nvSpPr>
          <p:spPr>
            <a:xfrm>
              <a:off x="790194" y="0"/>
              <a:ext cx="411480" cy="411480"/>
            </a:xfrm>
            <a:custGeom>
              <a:avLst/>
              <a:gdLst/>
              <a:ahLst/>
              <a:cxnLst/>
              <a:rect l="0" t="0" r="0" b="0"/>
              <a:pathLst>
                <a:path w="411480" h="411480">
                  <a:moveTo>
                    <a:pt x="0" y="205740"/>
                  </a:moveTo>
                  <a:cubicBezTo>
                    <a:pt x="0" y="92075"/>
                    <a:pt x="92113" y="0"/>
                    <a:pt x="205740" y="0"/>
                  </a:cubicBezTo>
                  <a:cubicBezTo>
                    <a:pt x="319367" y="0"/>
                    <a:pt x="411480" y="92075"/>
                    <a:pt x="411480" y="205740"/>
                  </a:cubicBezTo>
                  <a:cubicBezTo>
                    <a:pt x="411480" y="319405"/>
                    <a:pt x="319367" y="411480"/>
                    <a:pt x="205740" y="411480"/>
                  </a:cubicBezTo>
                  <a:cubicBezTo>
                    <a:pt x="92113" y="411480"/>
                    <a:pt x="0" y="319405"/>
                    <a:pt x="0" y="205740"/>
                  </a:cubicBezTo>
                  <a:close/>
                </a:path>
              </a:pathLst>
            </a:custGeom>
            <a:ln w="19812" cap="flat">
              <a:miter lim="127000"/>
            </a:ln>
          </p:spPr>
          <p:style>
            <a:lnRef idx="1">
              <a:srgbClr val="686868"/>
            </a:lnRef>
            <a:fillRef idx="0">
              <a:srgbClr val="000000">
                <a:alpha val="0"/>
              </a:srgbClr>
            </a:fillRef>
            <a:effectRef idx="0">
              <a:scrgbClr r="0" g="0" b="0"/>
            </a:effectRef>
            <a:fontRef idx="none"/>
          </p:style>
          <p:txBody>
            <a:bodyPr/>
            <a:lstStyle/>
            <a:p>
              <a:endParaRPr lang="ru-RU"/>
            </a:p>
          </p:txBody>
        </p:sp>
        <p:sp>
          <p:nvSpPr>
            <p:cNvPr id="15" name="Shape 421"/>
            <p:cNvSpPr/>
            <p:nvPr/>
          </p:nvSpPr>
          <p:spPr>
            <a:xfrm>
              <a:off x="0" y="409956"/>
              <a:ext cx="755701" cy="76200"/>
            </a:xfrm>
            <a:custGeom>
              <a:avLst/>
              <a:gdLst/>
              <a:ahLst/>
              <a:cxnLst/>
              <a:rect l="0" t="0" r="0" b="0"/>
              <a:pathLst>
                <a:path w="755701" h="76200">
                  <a:moveTo>
                    <a:pt x="717601" y="0"/>
                  </a:moveTo>
                  <a:cubicBezTo>
                    <a:pt x="738632" y="0"/>
                    <a:pt x="755701" y="17018"/>
                    <a:pt x="755701" y="38100"/>
                  </a:cubicBezTo>
                  <a:cubicBezTo>
                    <a:pt x="755701" y="59182"/>
                    <a:pt x="738632" y="76200"/>
                    <a:pt x="717601" y="76200"/>
                  </a:cubicBezTo>
                  <a:cubicBezTo>
                    <a:pt x="701818" y="76200"/>
                    <a:pt x="688278" y="66627"/>
                    <a:pt x="682495" y="52947"/>
                  </a:cubicBezTo>
                  <a:lnTo>
                    <a:pt x="681498" y="48006"/>
                  </a:lnTo>
                  <a:lnTo>
                    <a:pt x="0" y="48006"/>
                  </a:lnTo>
                  <a:lnTo>
                    <a:pt x="0" y="28194"/>
                  </a:lnTo>
                  <a:lnTo>
                    <a:pt x="681498" y="28194"/>
                  </a:lnTo>
                  <a:lnTo>
                    <a:pt x="682495" y="23253"/>
                  </a:lnTo>
                  <a:cubicBezTo>
                    <a:pt x="688278" y="9573"/>
                    <a:pt x="701818" y="0"/>
                    <a:pt x="717601" y="0"/>
                  </a:cubicBezTo>
                  <a:close/>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grpSp>
      <p:pic>
        <p:nvPicPr>
          <p:cNvPr id="16" name="Рисунок 15"/>
          <p:cNvPicPr>
            <a:picLocks noChangeAspect="1"/>
          </p:cNvPicPr>
          <p:nvPr/>
        </p:nvPicPr>
        <p:blipFill>
          <a:blip r:embed="rId11"/>
          <a:stretch>
            <a:fillRect/>
          </a:stretch>
        </p:blipFill>
        <p:spPr>
          <a:xfrm>
            <a:off x="405726" y="530706"/>
            <a:ext cx="3002349" cy="2096315"/>
          </a:xfrm>
          <a:prstGeom prst="rect">
            <a:avLst/>
          </a:prstGeom>
        </p:spPr>
      </p:pic>
      <p:pic>
        <p:nvPicPr>
          <p:cNvPr id="17" name="Рисунок 16"/>
          <p:cNvPicPr>
            <a:picLocks noChangeAspect="1"/>
          </p:cNvPicPr>
          <p:nvPr/>
        </p:nvPicPr>
        <p:blipFill>
          <a:blip r:embed="rId12"/>
          <a:stretch>
            <a:fillRect/>
          </a:stretch>
        </p:blipFill>
        <p:spPr>
          <a:xfrm>
            <a:off x="9503737" y="507550"/>
            <a:ext cx="2696921" cy="1970153"/>
          </a:xfrm>
          <a:prstGeom prst="rect">
            <a:avLst/>
          </a:prstGeom>
        </p:spPr>
      </p:pic>
    </p:spTree>
    <p:extLst>
      <p:ext uri="{BB962C8B-B14F-4D97-AF65-F5344CB8AC3E}">
        <p14:creationId xmlns:p14="http://schemas.microsoft.com/office/powerpoint/2010/main" val="3904782774"/>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3"/>
          <a:stretch>
            <a:fillRect/>
          </a:stretch>
        </p:blipFill>
        <p:spPr>
          <a:xfrm>
            <a:off x="16189" y="145279"/>
            <a:ext cx="12072602" cy="6520441"/>
          </a:xfrm>
          <a:prstGeom prst="rect">
            <a:avLst/>
          </a:prstGeom>
        </p:spPr>
      </p:pic>
    </p:spTree>
    <p:extLst>
      <p:ext uri="{BB962C8B-B14F-4D97-AF65-F5344CB8AC3E}">
        <p14:creationId xmlns:p14="http://schemas.microsoft.com/office/powerpoint/2010/main" val="1170361201"/>
      </p:ext>
    </p:extLst>
  </p:cSld>
  <p:clrMapOvr>
    <a:masterClrMapping/>
  </p:clrMapOvr>
  <mc:AlternateContent xmlns:mc="http://schemas.openxmlformats.org/markup-compatibility/2006">
    <mc:Choice xmlns:p14="http://schemas.microsoft.com/office/powerpoint/2010/main" Requires="p14">
      <p:transition p14:dur="200" advClick="0" advTm="20000"/>
    </mc:Choice>
    <mc:Fallback>
      <p:transition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659"/>
          <p:cNvSpPr/>
          <p:nvPr/>
        </p:nvSpPr>
        <p:spPr>
          <a:xfrm>
            <a:off x="-84221" y="0"/>
            <a:ext cx="12192000" cy="6857365"/>
          </a:xfrm>
          <a:custGeom>
            <a:avLst/>
            <a:gdLst/>
            <a:ahLst/>
            <a:cxnLst/>
            <a:rect l="0" t="0" r="0" b="0"/>
            <a:pathLst>
              <a:path w="12192000" h="6857999">
                <a:moveTo>
                  <a:pt x="0" y="0"/>
                </a:moveTo>
                <a:lnTo>
                  <a:pt x="12192000" y="0"/>
                </a:lnTo>
                <a:lnTo>
                  <a:pt x="12192000" y="6857999"/>
                </a:lnTo>
                <a:lnTo>
                  <a:pt x="0" y="6857999"/>
                </a:lnTo>
                <a:lnTo>
                  <a:pt x="0" y="0"/>
                </a:lnTo>
              </a:path>
            </a:pathLst>
          </a:custGeom>
          <a:ln w="0" cap="flat">
            <a:miter lim="127000"/>
          </a:ln>
        </p:spPr>
        <p:style>
          <a:lnRef idx="0">
            <a:srgbClr val="000000">
              <a:alpha val="0"/>
            </a:srgbClr>
          </a:lnRef>
          <a:fillRef idx="1">
            <a:srgbClr val="686868"/>
          </a:fillRef>
          <a:effectRef idx="0">
            <a:scrgbClr r="0" g="0" b="0"/>
          </a:effectRef>
          <a:fontRef idx="none"/>
        </p:style>
        <p:txBody>
          <a:bodyPr/>
          <a:lstStyle/>
          <a:p>
            <a:endParaRPr lang="ru-RU"/>
          </a:p>
        </p:txBody>
      </p:sp>
      <p:sp>
        <p:nvSpPr>
          <p:cNvPr id="3" name="Объект 2"/>
          <p:cNvSpPr>
            <a:spLocks noGrp="1"/>
          </p:cNvSpPr>
          <p:nvPr>
            <p:ph idx="1"/>
          </p:nvPr>
        </p:nvSpPr>
        <p:spPr>
          <a:xfrm>
            <a:off x="128337" y="1897814"/>
            <a:ext cx="10515600" cy="4351338"/>
          </a:xfrm>
        </p:spPr>
        <p:txBody>
          <a:bodyPr/>
          <a:lstStyle/>
          <a:p>
            <a:pPr marL="0" indent="0" algn="r">
              <a:buNone/>
            </a:pPr>
            <a:r>
              <a:rPr lang="ru-RU" b="1" dirty="0">
                <a:solidFill>
                  <a:schemeClr val="bg1"/>
                </a:solidFill>
              </a:rPr>
              <a:t>Если ты хочешь </a:t>
            </a:r>
            <a:r>
              <a:rPr lang="ru-RU" b="1" dirty="0" smtClean="0">
                <a:solidFill>
                  <a:schemeClr val="bg1"/>
                </a:solidFill>
              </a:rPr>
              <a:t>построить корабль</a:t>
            </a:r>
            <a:r>
              <a:rPr lang="ru-RU" b="1" dirty="0">
                <a:solidFill>
                  <a:schemeClr val="bg1"/>
                </a:solidFill>
              </a:rPr>
              <a:t>, не надо созывать</a:t>
            </a:r>
            <a:br>
              <a:rPr lang="ru-RU" b="1" dirty="0">
                <a:solidFill>
                  <a:schemeClr val="bg1"/>
                </a:solidFill>
              </a:rPr>
            </a:br>
            <a:r>
              <a:rPr lang="ru-RU" b="1" dirty="0">
                <a:solidFill>
                  <a:schemeClr val="bg1"/>
                </a:solidFill>
              </a:rPr>
              <a:t>людей, планировать, </a:t>
            </a:r>
            <a:r>
              <a:rPr lang="ru-RU" b="1" dirty="0" smtClean="0">
                <a:solidFill>
                  <a:schemeClr val="bg1"/>
                </a:solidFill>
              </a:rPr>
              <a:t>делить работу</a:t>
            </a:r>
            <a:r>
              <a:rPr lang="ru-RU" b="1" dirty="0">
                <a:solidFill>
                  <a:schemeClr val="bg1"/>
                </a:solidFill>
              </a:rPr>
              <a:t>, </a:t>
            </a:r>
            <a:r>
              <a:rPr lang="ru-RU" b="1" dirty="0" smtClean="0">
                <a:solidFill>
                  <a:schemeClr val="bg1"/>
                </a:solidFill>
              </a:rPr>
              <a:t>доставать инструменты</a:t>
            </a:r>
            <a:r>
              <a:rPr lang="ru-RU" b="1" dirty="0">
                <a:solidFill>
                  <a:schemeClr val="bg1"/>
                </a:solidFill>
              </a:rPr>
              <a:t>. </a:t>
            </a:r>
            <a:endParaRPr lang="ru-RU" b="1" dirty="0" smtClean="0">
              <a:solidFill>
                <a:schemeClr val="bg1"/>
              </a:solidFill>
            </a:endParaRPr>
          </a:p>
          <a:p>
            <a:pPr marL="0" indent="0" algn="r">
              <a:buNone/>
            </a:pPr>
            <a:r>
              <a:rPr lang="ru-RU" b="1" dirty="0" smtClean="0">
                <a:solidFill>
                  <a:schemeClr val="bg1"/>
                </a:solidFill>
              </a:rPr>
              <a:t>Надо заразить людей стремлением </a:t>
            </a:r>
            <a:br>
              <a:rPr lang="ru-RU" b="1" dirty="0" smtClean="0">
                <a:solidFill>
                  <a:schemeClr val="bg1"/>
                </a:solidFill>
              </a:rPr>
            </a:br>
            <a:r>
              <a:rPr lang="ru-RU" b="1" dirty="0" smtClean="0">
                <a:solidFill>
                  <a:schemeClr val="bg1"/>
                </a:solidFill>
              </a:rPr>
              <a:t>к </a:t>
            </a:r>
            <a:r>
              <a:rPr lang="ru-RU" b="1" dirty="0">
                <a:solidFill>
                  <a:schemeClr val="bg1"/>
                </a:solidFill>
              </a:rPr>
              <a:t>бесконечному морю. </a:t>
            </a:r>
            <a:r>
              <a:rPr lang="ru-RU" b="1" dirty="0" smtClean="0">
                <a:solidFill>
                  <a:schemeClr val="bg1"/>
                </a:solidFill>
              </a:rPr>
              <a:t>Тогда они </a:t>
            </a:r>
            <a:r>
              <a:rPr lang="ru-RU" b="1" dirty="0">
                <a:solidFill>
                  <a:schemeClr val="bg1"/>
                </a:solidFill>
              </a:rPr>
              <a:t>сами построят корабль.</a:t>
            </a:r>
            <a:br>
              <a:rPr lang="ru-RU" b="1" dirty="0">
                <a:solidFill>
                  <a:schemeClr val="bg1"/>
                </a:solidFill>
              </a:rPr>
            </a:br>
            <a:endParaRPr lang="ru-RU" b="1" dirty="0" smtClean="0">
              <a:solidFill>
                <a:schemeClr val="bg1"/>
              </a:solidFill>
            </a:endParaRPr>
          </a:p>
          <a:p>
            <a:pPr marL="0" indent="0" algn="r">
              <a:buNone/>
            </a:pPr>
            <a:r>
              <a:rPr lang="ru-RU" b="1" dirty="0" smtClean="0">
                <a:solidFill>
                  <a:srgbClr val="00CBFF"/>
                </a:solidFill>
              </a:rPr>
              <a:t>Антуан </a:t>
            </a:r>
            <a:r>
              <a:rPr lang="ru-RU" b="1" dirty="0">
                <a:solidFill>
                  <a:srgbClr val="00CBFF"/>
                </a:solidFill>
              </a:rPr>
              <a:t>де Сент-Экзюпери</a:t>
            </a:r>
            <a:r>
              <a:rPr lang="ru-RU" dirty="0">
                <a:solidFill>
                  <a:srgbClr val="00CBFF"/>
                </a:solidFill>
              </a:rPr>
              <a:t> </a:t>
            </a:r>
            <a:r>
              <a:rPr lang="ru-RU" dirty="0"/>
              <a:t/>
            </a:r>
            <a:br>
              <a:rPr lang="ru-RU" dirty="0"/>
            </a:br>
            <a:endParaRPr lang="ru-RU" dirty="0"/>
          </a:p>
        </p:txBody>
      </p:sp>
      <p:pic>
        <p:nvPicPr>
          <p:cNvPr id="7" name="Picture 4326"/>
          <p:cNvPicPr/>
          <p:nvPr/>
        </p:nvPicPr>
        <p:blipFill>
          <a:blip r:embed="rId3"/>
          <a:stretch>
            <a:fillRect/>
          </a:stretch>
        </p:blipFill>
        <p:spPr>
          <a:xfrm>
            <a:off x="7135495" y="1587"/>
            <a:ext cx="5056505" cy="6503670"/>
          </a:xfrm>
          <a:prstGeom prst="rect">
            <a:avLst/>
          </a:prstGeom>
        </p:spPr>
      </p:pic>
      <p:pic>
        <p:nvPicPr>
          <p:cNvPr id="8" name="Picture 4327"/>
          <p:cNvPicPr/>
          <p:nvPr/>
        </p:nvPicPr>
        <p:blipFill>
          <a:blip r:embed="rId4"/>
          <a:stretch>
            <a:fillRect/>
          </a:stretch>
        </p:blipFill>
        <p:spPr>
          <a:xfrm>
            <a:off x="1270" y="1587"/>
            <a:ext cx="3340100" cy="6503670"/>
          </a:xfrm>
          <a:prstGeom prst="rect">
            <a:avLst/>
          </a:prstGeom>
        </p:spPr>
      </p:pic>
      <p:pic>
        <p:nvPicPr>
          <p:cNvPr id="1028" name="Picture 4" descr="Парусник - картинк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4776" y="3757888"/>
            <a:ext cx="2923424" cy="1948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64439"/>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3"/>
          <a:stretch>
            <a:fillRect/>
          </a:stretch>
        </p:blipFill>
        <p:spPr>
          <a:xfrm>
            <a:off x="6652421" y="1598064"/>
            <a:ext cx="4701379" cy="4871518"/>
          </a:xfrm>
          <a:prstGeom prst="rect">
            <a:avLst/>
          </a:prstGeom>
        </p:spPr>
      </p:pic>
      <p:pic>
        <p:nvPicPr>
          <p:cNvPr id="4" name="Рисунок 3"/>
          <p:cNvPicPr>
            <a:picLocks noChangeAspect="1"/>
          </p:cNvPicPr>
          <p:nvPr/>
        </p:nvPicPr>
        <p:blipFill>
          <a:blip r:embed="rId4"/>
          <a:stretch>
            <a:fillRect/>
          </a:stretch>
        </p:blipFill>
        <p:spPr>
          <a:xfrm>
            <a:off x="1051133" y="504202"/>
            <a:ext cx="4648200" cy="5381625"/>
          </a:xfrm>
          <a:prstGeom prst="rect">
            <a:avLst/>
          </a:prstGeom>
        </p:spPr>
      </p:pic>
    </p:spTree>
    <p:extLst>
      <p:ext uri="{BB962C8B-B14F-4D97-AF65-F5344CB8AC3E}">
        <p14:creationId xmlns:p14="http://schemas.microsoft.com/office/powerpoint/2010/main" val="2122689894"/>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3"/>
          <a:stretch>
            <a:fillRect/>
          </a:stretch>
        </p:blipFill>
        <p:spPr>
          <a:xfrm>
            <a:off x="307650" y="157097"/>
            <a:ext cx="11079488" cy="6406073"/>
          </a:xfrm>
          <a:prstGeom prst="rect">
            <a:avLst/>
          </a:prstGeom>
        </p:spPr>
      </p:pic>
    </p:spTree>
    <p:extLst>
      <p:ext uri="{BB962C8B-B14F-4D97-AF65-F5344CB8AC3E}">
        <p14:creationId xmlns:p14="http://schemas.microsoft.com/office/powerpoint/2010/main" val="1280802995"/>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3"/>
          <a:stretch>
            <a:fillRect/>
          </a:stretch>
        </p:blipFill>
        <p:spPr>
          <a:xfrm>
            <a:off x="470019" y="263474"/>
            <a:ext cx="11136193" cy="6265913"/>
          </a:xfrm>
          <a:prstGeom prst="rect">
            <a:avLst/>
          </a:prstGeom>
        </p:spPr>
      </p:pic>
    </p:spTree>
    <p:extLst>
      <p:ext uri="{BB962C8B-B14F-4D97-AF65-F5344CB8AC3E}">
        <p14:creationId xmlns:p14="http://schemas.microsoft.com/office/powerpoint/2010/main" val="917278227"/>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595312" y="452437"/>
            <a:ext cx="11001375" cy="5953125"/>
          </a:xfrm>
          <a:prstGeom prst="rect">
            <a:avLst/>
          </a:prstGeom>
        </p:spPr>
      </p:pic>
    </p:spTree>
    <p:extLst>
      <p:ext uri="{BB962C8B-B14F-4D97-AF65-F5344CB8AC3E}">
        <p14:creationId xmlns:p14="http://schemas.microsoft.com/office/powerpoint/2010/main" val="2378525482"/>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00075" y="495300"/>
            <a:ext cx="10991850" cy="5867400"/>
          </a:xfrm>
          <a:prstGeom prst="rect">
            <a:avLst/>
          </a:prstGeom>
        </p:spPr>
      </p:pic>
    </p:spTree>
    <p:extLst>
      <p:ext uri="{BB962C8B-B14F-4D97-AF65-F5344CB8AC3E}">
        <p14:creationId xmlns:p14="http://schemas.microsoft.com/office/powerpoint/2010/main" val="1091165495"/>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3"/>
          <a:stretch>
            <a:fillRect/>
          </a:stretch>
        </p:blipFill>
        <p:spPr>
          <a:xfrm>
            <a:off x="342900" y="280987"/>
            <a:ext cx="11506200" cy="6296025"/>
          </a:xfrm>
          <a:prstGeom prst="rect">
            <a:avLst/>
          </a:prstGeom>
        </p:spPr>
      </p:pic>
    </p:spTree>
    <p:extLst>
      <p:ext uri="{BB962C8B-B14F-4D97-AF65-F5344CB8AC3E}">
        <p14:creationId xmlns:p14="http://schemas.microsoft.com/office/powerpoint/2010/main" val="441633173"/>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011162239"/>
              </p:ext>
            </p:extLst>
          </p:nvPr>
        </p:nvGraphicFramePr>
        <p:xfrm>
          <a:off x="404949" y="2777492"/>
          <a:ext cx="11581491" cy="1314038"/>
        </p:xfrm>
        <a:graphic>
          <a:graphicData uri="http://schemas.openxmlformats.org/drawingml/2006/table">
            <a:tbl>
              <a:tblPr firstRow="1" firstCol="1" bandRow="1">
                <a:tableStyleId>{2D5ABB26-0587-4C30-8999-92F81FD0307C}</a:tableStyleId>
              </a:tblPr>
              <a:tblGrid>
                <a:gridCol w="2685143">
                  <a:extLst>
                    <a:ext uri="{9D8B030D-6E8A-4147-A177-3AD203B41FA5}">
                      <a16:colId xmlns:a16="http://schemas.microsoft.com/office/drawing/2014/main" val="3089823202"/>
                    </a:ext>
                  </a:extLst>
                </a:gridCol>
                <a:gridCol w="3556000">
                  <a:extLst>
                    <a:ext uri="{9D8B030D-6E8A-4147-A177-3AD203B41FA5}">
                      <a16:colId xmlns:a16="http://schemas.microsoft.com/office/drawing/2014/main" val="1985842345"/>
                    </a:ext>
                  </a:extLst>
                </a:gridCol>
                <a:gridCol w="2528132">
                  <a:extLst>
                    <a:ext uri="{9D8B030D-6E8A-4147-A177-3AD203B41FA5}">
                      <a16:colId xmlns:a16="http://schemas.microsoft.com/office/drawing/2014/main" val="3311913730"/>
                    </a:ext>
                  </a:extLst>
                </a:gridCol>
                <a:gridCol w="2045319">
                  <a:extLst>
                    <a:ext uri="{9D8B030D-6E8A-4147-A177-3AD203B41FA5}">
                      <a16:colId xmlns:a16="http://schemas.microsoft.com/office/drawing/2014/main" val="2159354704"/>
                    </a:ext>
                  </a:extLst>
                </a:gridCol>
                <a:gridCol w="766897">
                  <a:extLst>
                    <a:ext uri="{9D8B030D-6E8A-4147-A177-3AD203B41FA5}">
                      <a16:colId xmlns:a16="http://schemas.microsoft.com/office/drawing/2014/main" val="3264944719"/>
                    </a:ext>
                  </a:extLst>
                </a:gridCol>
              </a:tblGrid>
              <a:tr h="1314038">
                <a:tc>
                  <a:txBody>
                    <a:bodyPr/>
                    <a:lstStyle/>
                    <a:p>
                      <a:pPr>
                        <a:lnSpc>
                          <a:spcPct val="107000"/>
                        </a:lnSpc>
                        <a:spcAft>
                          <a:spcPts val="0"/>
                        </a:spcAft>
                      </a:pPr>
                      <a:r>
                        <a:rPr lang="ru-RU" sz="1600" dirty="0">
                          <a:solidFill>
                            <a:schemeClr val="bg2">
                              <a:lumMod val="50000"/>
                            </a:schemeClr>
                          </a:solidFill>
                          <a:effectLst/>
                          <a:latin typeface="Arial Black" panose="020B0A04020102020204" pitchFamily="34" charset="0"/>
                          <a:cs typeface="Arial" panose="020B0604020202020204" pitchFamily="34" charset="0"/>
                        </a:rPr>
                        <a:t>В системе дополнительного и профессионального образования </a:t>
                      </a:r>
                      <a:endParaRPr lang="ru-RU" sz="1600" dirty="0">
                        <a:solidFill>
                          <a:schemeClr val="bg2">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a:txBody>
                  <a:tcPr marL="0" marR="0" marT="0" marB="0"/>
                </a:tc>
                <a:tc>
                  <a:txBody>
                    <a:bodyPr/>
                    <a:lstStyle/>
                    <a:p>
                      <a:pPr marR="255270">
                        <a:lnSpc>
                          <a:spcPct val="107000"/>
                        </a:lnSpc>
                        <a:spcAft>
                          <a:spcPts val="0"/>
                        </a:spcAft>
                      </a:pPr>
                      <a:r>
                        <a:rPr lang="ru-RU" sz="1600" dirty="0">
                          <a:solidFill>
                            <a:schemeClr val="bg2">
                              <a:lumMod val="50000"/>
                            </a:schemeClr>
                          </a:solidFill>
                          <a:effectLst/>
                          <a:latin typeface="Arial Black" panose="020B0A04020102020204" pitchFamily="34" charset="0"/>
                          <a:cs typeface="Arial" panose="020B0604020202020204" pitchFamily="34" charset="0"/>
                        </a:rPr>
                        <a:t>При установлении преемственных </a:t>
                      </a:r>
                      <a:r>
                        <a:rPr lang="ru-RU" sz="1600" dirty="0" smtClean="0">
                          <a:solidFill>
                            <a:schemeClr val="bg2">
                              <a:lumMod val="50000"/>
                            </a:schemeClr>
                          </a:solidFill>
                          <a:effectLst/>
                          <a:latin typeface="Arial Black" panose="020B0A04020102020204" pitchFamily="34" charset="0"/>
                          <a:cs typeface="Arial" panose="020B0604020202020204" pitchFamily="34" charset="0"/>
                        </a:rPr>
                        <a:t>связей, </a:t>
                      </a:r>
                      <a:r>
                        <a:rPr lang="ru-RU" sz="1600" dirty="0">
                          <a:solidFill>
                            <a:schemeClr val="bg2">
                              <a:lumMod val="50000"/>
                            </a:schemeClr>
                          </a:solidFill>
                          <a:effectLst/>
                          <a:latin typeface="Arial Black" panose="020B0A04020102020204" pitchFamily="34" charset="0"/>
                          <a:cs typeface="Arial" panose="020B0604020202020204" pitchFamily="34" charset="0"/>
                        </a:rPr>
                        <a:t>начальной, основной и средней ступеней общего образования</a:t>
                      </a:r>
                      <a:endParaRPr lang="ru-RU" sz="1600" dirty="0">
                        <a:solidFill>
                          <a:schemeClr val="bg2">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6000"/>
                        </a:lnSpc>
                        <a:spcAft>
                          <a:spcPts val="0"/>
                        </a:spcAft>
                      </a:pPr>
                      <a:r>
                        <a:rPr lang="ru-RU" sz="1600" dirty="0">
                          <a:solidFill>
                            <a:schemeClr val="bg2">
                              <a:lumMod val="50000"/>
                            </a:schemeClr>
                          </a:solidFill>
                          <a:effectLst/>
                          <a:latin typeface="Arial Black" panose="020B0A04020102020204" pitchFamily="34" charset="0"/>
                          <a:cs typeface="Arial" panose="020B0604020202020204" pitchFamily="34" charset="0"/>
                        </a:rPr>
                        <a:t>В рамках трехстороннего взаимодействия </a:t>
                      </a:r>
                      <a:endParaRPr lang="ru-RU" sz="1600" dirty="0" smtClean="0">
                        <a:solidFill>
                          <a:schemeClr val="bg2">
                            <a:lumMod val="50000"/>
                          </a:schemeClr>
                        </a:solidFill>
                        <a:effectLst/>
                        <a:latin typeface="Arial Black" panose="020B0A04020102020204" pitchFamily="34" charset="0"/>
                        <a:cs typeface="Arial" panose="020B0604020202020204" pitchFamily="34" charset="0"/>
                      </a:endParaRPr>
                    </a:p>
                    <a:p>
                      <a:pPr>
                        <a:lnSpc>
                          <a:spcPct val="106000"/>
                        </a:lnSpc>
                        <a:spcAft>
                          <a:spcPts val="0"/>
                        </a:spcAft>
                      </a:pPr>
                      <a:r>
                        <a:rPr lang="ru-RU" sz="1600" dirty="0" smtClean="0">
                          <a:solidFill>
                            <a:schemeClr val="bg2">
                              <a:lumMod val="50000"/>
                            </a:schemeClr>
                          </a:solidFill>
                          <a:effectLst/>
                          <a:latin typeface="Arial Black" panose="020B0A04020102020204" pitchFamily="34" charset="0"/>
                          <a:cs typeface="Arial" panose="020B0604020202020204" pitchFamily="34" charset="0"/>
                        </a:rPr>
                        <a:t>Школа </a:t>
                      </a:r>
                      <a:r>
                        <a:rPr lang="ru-RU" sz="1600" dirty="0">
                          <a:solidFill>
                            <a:schemeClr val="bg2">
                              <a:lumMod val="50000"/>
                            </a:schemeClr>
                          </a:solidFill>
                          <a:effectLst/>
                          <a:latin typeface="Arial Black" panose="020B0A04020102020204" pitchFamily="34" charset="0"/>
                          <a:cs typeface="Arial" panose="020B0604020202020204" pitchFamily="34" charset="0"/>
                        </a:rPr>
                        <a:t>– Наука –</a:t>
                      </a:r>
                    </a:p>
                    <a:p>
                      <a:pPr>
                        <a:lnSpc>
                          <a:spcPct val="107000"/>
                        </a:lnSpc>
                        <a:spcAft>
                          <a:spcPts val="0"/>
                        </a:spcAft>
                      </a:pPr>
                      <a:r>
                        <a:rPr lang="ru-RU" sz="1600" dirty="0">
                          <a:solidFill>
                            <a:schemeClr val="bg2">
                              <a:lumMod val="50000"/>
                            </a:schemeClr>
                          </a:solidFill>
                          <a:effectLst/>
                          <a:latin typeface="Arial Black" panose="020B0A04020102020204" pitchFamily="34" charset="0"/>
                          <a:cs typeface="Arial" panose="020B0604020202020204" pitchFamily="34" charset="0"/>
                        </a:rPr>
                        <a:t>Производство </a:t>
                      </a:r>
                      <a:endParaRPr lang="ru-RU" sz="1600" dirty="0">
                        <a:solidFill>
                          <a:schemeClr val="bg2">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a:txBody>
                  <a:tcPr marL="0" marR="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600" dirty="0" smtClean="0">
                          <a:solidFill>
                            <a:schemeClr val="bg2">
                              <a:lumMod val="50000"/>
                            </a:schemeClr>
                          </a:solidFill>
                          <a:effectLst/>
                          <a:latin typeface="Arial Black" panose="020B0A04020102020204" pitchFamily="34" charset="0"/>
                          <a:cs typeface="Arial" panose="020B0604020202020204" pitchFamily="34" charset="0"/>
                        </a:rPr>
                        <a:t>В системе воспитывающей деятельности</a:t>
                      </a:r>
                      <a:endParaRPr lang="ru-RU" sz="1600" dirty="0" smtClean="0">
                        <a:solidFill>
                          <a:schemeClr val="bg2">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a:p>
                      <a:pPr>
                        <a:lnSpc>
                          <a:spcPct val="107000"/>
                        </a:lnSpc>
                        <a:spcAft>
                          <a:spcPts val="0"/>
                        </a:spcAft>
                      </a:pPr>
                      <a:endParaRPr lang="ru-RU" sz="1600" dirty="0">
                        <a:solidFill>
                          <a:schemeClr val="bg2">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endParaRPr lang="ru-RU" sz="16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650843043"/>
                  </a:ext>
                </a:extLst>
              </a:tr>
            </a:tbl>
          </a:graphicData>
        </a:graphic>
      </p:graphicFrame>
      <p:grpSp>
        <p:nvGrpSpPr>
          <p:cNvPr id="7" name="Group 3637"/>
          <p:cNvGrpSpPr/>
          <p:nvPr/>
        </p:nvGrpSpPr>
        <p:grpSpPr>
          <a:xfrm>
            <a:off x="1090614" y="1988304"/>
            <a:ext cx="10593386" cy="613034"/>
            <a:chOff x="1" y="-43226"/>
            <a:chExt cx="9766285" cy="613633"/>
          </a:xfrm>
        </p:grpSpPr>
        <p:sp>
          <p:nvSpPr>
            <p:cNvPr id="8" name="Shape 309"/>
            <p:cNvSpPr/>
            <p:nvPr/>
          </p:nvSpPr>
          <p:spPr>
            <a:xfrm>
              <a:off x="1" y="241553"/>
              <a:ext cx="9766285" cy="45764"/>
            </a:xfrm>
            <a:custGeom>
              <a:avLst/>
              <a:gdLst/>
              <a:ahLst/>
              <a:cxnLst/>
              <a:rect l="0" t="0" r="0" b="0"/>
              <a:pathLst>
                <a:path w="12191238">
                  <a:moveTo>
                    <a:pt x="12191238" y="0"/>
                  </a:moveTo>
                  <a:lnTo>
                    <a:pt x="0" y="0"/>
                  </a:lnTo>
                </a:path>
              </a:pathLst>
            </a:custGeom>
            <a:ln w="19812" cap="flat">
              <a:miter lim="127000"/>
            </a:ln>
          </p:spPr>
          <p:style>
            <a:lnRef idx="1">
              <a:srgbClr val="686868"/>
            </a:lnRef>
            <a:fillRef idx="0">
              <a:srgbClr val="000000">
                <a:alpha val="0"/>
              </a:srgbClr>
            </a:fillRef>
            <a:effectRef idx="0">
              <a:scrgbClr r="0" g="0" b="0"/>
            </a:effectRef>
            <a:fontRef idx="none"/>
          </p:style>
          <p:txBody>
            <a:bodyPr/>
            <a:lstStyle/>
            <a:p>
              <a:endParaRPr lang="ru-RU"/>
            </a:p>
          </p:txBody>
        </p:sp>
        <p:sp>
          <p:nvSpPr>
            <p:cNvPr id="9" name="Shape 310"/>
            <p:cNvSpPr/>
            <p:nvPr/>
          </p:nvSpPr>
          <p:spPr>
            <a:xfrm>
              <a:off x="788670" y="0"/>
              <a:ext cx="521208" cy="521208"/>
            </a:xfrm>
            <a:custGeom>
              <a:avLst/>
              <a:gdLst/>
              <a:ahLst/>
              <a:cxnLst/>
              <a:rect l="0" t="0" r="0" b="0"/>
              <a:pathLst>
                <a:path w="521208" h="521208">
                  <a:moveTo>
                    <a:pt x="260604" y="0"/>
                  </a:moveTo>
                  <a:cubicBezTo>
                    <a:pt x="404533" y="0"/>
                    <a:pt x="521208" y="116713"/>
                    <a:pt x="521208" y="260604"/>
                  </a:cubicBezTo>
                  <a:cubicBezTo>
                    <a:pt x="521208" y="404495"/>
                    <a:pt x="404533" y="521208"/>
                    <a:pt x="260604" y="521208"/>
                  </a:cubicBezTo>
                  <a:cubicBezTo>
                    <a:pt x="116675" y="521208"/>
                    <a:pt x="0" y="404495"/>
                    <a:pt x="0" y="260604"/>
                  </a:cubicBezTo>
                  <a:cubicBezTo>
                    <a:pt x="0" y="116713"/>
                    <a:pt x="116675" y="0"/>
                    <a:pt x="260604" y="0"/>
                  </a:cubicBezTo>
                  <a:close/>
                </a:path>
              </a:pathLst>
            </a:custGeom>
            <a:ln w="0" cap="flat">
              <a:miter lim="127000"/>
            </a:ln>
          </p:spPr>
          <p:style>
            <a:lnRef idx="0">
              <a:srgbClr val="000000">
                <a:alpha val="0"/>
              </a:srgbClr>
            </a:lnRef>
            <a:fillRef idx="1">
              <a:srgbClr val="00CBFF"/>
            </a:fillRef>
            <a:effectRef idx="0">
              <a:scrgbClr r="0" g="0" b="0"/>
            </a:effectRef>
            <a:fontRef idx="none"/>
          </p:style>
          <p:txBody>
            <a:bodyPr/>
            <a:lstStyle/>
            <a:p>
              <a:endParaRPr lang="ru-RU"/>
            </a:p>
          </p:txBody>
        </p:sp>
        <p:sp>
          <p:nvSpPr>
            <p:cNvPr id="10" name="Rectangle 311"/>
            <p:cNvSpPr/>
            <p:nvPr/>
          </p:nvSpPr>
          <p:spPr>
            <a:xfrm>
              <a:off x="986485" y="139043"/>
              <a:ext cx="169317" cy="339454"/>
            </a:xfrm>
            <a:prstGeom prst="rect">
              <a:avLst/>
            </a:prstGeom>
            <a:ln>
              <a:noFill/>
            </a:ln>
          </p:spPr>
          <p:txBody>
            <a:bodyPr vert="horz" lIns="0" tIns="0" rIns="0" bIns="0" rtlCol="0">
              <a:noAutofit/>
            </a:bodyPr>
            <a:lstStyle/>
            <a:p>
              <a:pPr>
                <a:lnSpc>
                  <a:spcPct val="107000"/>
                </a:lnSpc>
                <a:spcAft>
                  <a:spcPts val="800"/>
                </a:spcAft>
              </a:pPr>
              <a:r>
                <a:rPr lang="ru-RU" sz="1800" b="1">
                  <a:solidFill>
                    <a:srgbClr val="FFFFFF"/>
                  </a:solidFill>
                  <a:effectLst/>
                  <a:latin typeface="Arial" panose="020B0604020202020204" pitchFamily="34" charset="0"/>
                  <a:ea typeface="Arial" panose="020B0604020202020204" pitchFamily="34" charset="0"/>
                </a:rPr>
                <a:t>1</a:t>
              </a:r>
              <a:endParaRPr lang="ru-RU" sz="1100">
                <a:solidFill>
                  <a:srgbClr val="000000"/>
                </a:solidFill>
                <a:effectLst/>
                <a:latin typeface="Calibri" panose="020F0502020204030204" pitchFamily="34" charset="0"/>
                <a:ea typeface="Calibri" panose="020F0502020204030204" pitchFamily="34" charset="0"/>
              </a:endParaRPr>
            </a:p>
          </p:txBody>
        </p:sp>
        <p:sp>
          <p:nvSpPr>
            <p:cNvPr id="11" name="Shape 312"/>
            <p:cNvSpPr/>
            <p:nvPr/>
          </p:nvSpPr>
          <p:spPr>
            <a:xfrm>
              <a:off x="3260278" y="49199"/>
              <a:ext cx="521208" cy="521208"/>
            </a:xfrm>
            <a:custGeom>
              <a:avLst/>
              <a:gdLst/>
              <a:ahLst/>
              <a:cxnLst/>
              <a:rect l="0" t="0" r="0" b="0"/>
              <a:pathLst>
                <a:path w="521208" h="521208">
                  <a:moveTo>
                    <a:pt x="260604" y="0"/>
                  </a:moveTo>
                  <a:cubicBezTo>
                    <a:pt x="404495" y="0"/>
                    <a:pt x="521208" y="116713"/>
                    <a:pt x="521208" y="260604"/>
                  </a:cubicBezTo>
                  <a:cubicBezTo>
                    <a:pt x="521208" y="404495"/>
                    <a:pt x="404495" y="521208"/>
                    <a:pt x="260604" y="521208"/>
                  </a:cubicBezTo>
                  <a:cubicBezTo>
                    <a:pt x="116713" y="521208"/>
                    <a:pt x="0" y="404495"/>
                    <a:pt x="0" y="260604"/>
                  </a:cubicBezTo>
                  <a:cubicBezTo>
                    <a:pt x="0" y="116713"/>
                    <a:pt x="116713" y="0"/>
                    <a:pt x="260604" y="0"/>
                  </a:cubicBezTo>
                  <a:close/>
                </a:path>
              </a:pathLst>
            </a:custGeom>
            <a:ln w="0" cap="flat">
              <a:miter lim="127000"/>
            </a:ln>
          </p:spPr>
          <p:style>
            <a:lnRef idx="0">
              <a:srgbClr val="000000">
                <a:alpha val="0"/>
              </a:srgbClr>
            </a:lnRef>
            <a:fillRef idx="1">
              <a:srgbClr val="00CBFF"/>
            </a:fillRef>
            <a:effectRef idx="0">
              <a:scrgbClr r="0" g="0" b="0"/>
            </a:effectRef>
            <a:fontRef idx="none"/>
          </p:style>
          <p:txBody>
            <a:bodyPr/>
            <a:lstStyle/>
            <a:p>
              <a:endParaRPr lang="ru-RU"/>
            </a:p>
          </p:txBody>
        </p:sp>
        <p:sp>
          <p:nvSpPr>
            <p:cNvPr id="12" name="Rectangle 313"/>
            <p:cNvSpPr/>
            <p:nvPr/>
          </p:nvSpPr>
          <p:spPr>
            <a:xfrm>
              <a:off x="3458144" y="188242"/>
              <a:ext cx="169317" cy="339454"/>
            </a:xfrm>
            <a:prstGeom prst="rect">
              <a:avLst/>
            </a:prstGeom>
            <a:ln>
              <a:noFill/>
            </a:ln>
          </p:spPr>
          <p:txBody>
            <a:bodyPr vert="horz" lIns="0" tIns="0" rIns="0" bIns="0" rtlCol="0">
              <a:noAutofit/>
            </a:bodyPr>
            <a:lstStyle/>
            <a:p>
              <a:pPr>
                <a:lnSpc>
                  <a:spcPct val="107000"/>
                </a:lnSpc>
                <a:spcAft>
                  <a:spcPts val="800"/>
                </a:spcAft>
              </a:pPr>
              <a:r>
                <a:rPr lang="ru-RU" sz="1800" b="1">
                  <a:solidFill>
                    <a:srgbClr val="FFFFFF"/>
                  </a:solidFill>
                  <a:effectLst/>
                  <a:latin typeface="Arial" panose="020B0604020202020204" pitchFamily="34" charset="0"/>
                  <a:ea typeface="Arial" panose="020B0604020202020204" pitchFamily="34" charset="0"/>
                </a:rPr>
                <a:t>2</a:t>
              </a:r>
              <a:endParaRPr lang="ru-RU" sz="1100">
                <a:solidFill>
                  <a:srgbClr val="000000"/>
                </a:solidFill>
                <a:effectLst/>
                <a:latin typeface="Calibri" panose="020F0502020204030204" pitchFamily="34" charset="0"/>
                <a:ea typeface="Calibri" panose="020F0502020204030204" pitchFamily="34" charset="0"/>
              </a:endParaRPr>
            </a:p>
          </p:txBody>
        </p:sp>
        <p:sp>
          <p:nvSpPr>
            <p:cNvPr id="13" name="Shape 314"/>
            <p:cNvSpPr/>
            <p:nvPr/>
          </p:nvSpPr>
          <p:spPr>
            <a:xfrm>
              <a:off x="5620042" y="-43226"/>
              <a:ext cx="519684" cy="521209"/>
            </a:xfrm>
            <a:custGeom>
              <a:avLst/>
              <a:gdLst/>
              <a:ahLst/>
              <a:cxnLst/>
              <a:rect l="0" t="0" r="0" b="0"/>
              <a:pathLst>
                <a:path w="519684" h="521208">
                  <a:moveTo>
                    <a:pt x="259842" y="0"/>
                  </a:moveTo>
                  <a:cubicBezTo>
                    <a:pt x="403352" y="0"/>
                    <a:pt x="519684" y="116713"/>
                    <a:pt x="519684" y="260604"/>
                  </a:cubicBezTo>
                  <a:cubicBezTo>
                    <a:pt x="519684" y="404495"/>
                    <a:pt x="403352" y="521208"/>
                    <a:pt x="259842" y="521208"/>
                  </a:cubicBezTo>
                  <a:cubicBezTo>
                    <a:pt x="116332" y="521208"/>
                    <a:pt x="0" y="404495"/>
                    <a:pt x="0" y="260604"/>
                  </a:cubicBezTo>
                  <a:cubicBezTo>
                    <a:pt x="0" y="116713"/>
                    <a:pt x="116332" y="0"/>
                    <a:pt x="259842" y="0"/>
                  </a:cubicBezTo>
                  <a:close/>
                </a:path>
              </a:pathLst>
            </a:custGeom>
            <a:ln w="0" cap="flat">
              <a:miter lim="127000"/>
            </a:ln>
          </p:spPr>
          <p:style>
            <a:lnRef idx="0">
              <a:srgbClr val="000000">
                <a:alpha val="0"/>
              </a:srgbClr>
            </a:lnRef>
            <a:fillRef idx="1">
              <a:srgbClr val="00CBFF"/>
            </a:fillRef>
            <a:effectRef idx="0">
              <a:scrgbClr r="0" g="0" b="0"/>
            </a:effectRef>
            <a:fontRef idx="none"/>
          </p:style>
          <p:txBody>
            <a:bodyPr/>
            <a:lstStyle/>
            <a:p>
              <a:endParaRPr lang="ru-RU"/>
            </a:p>
          </p:txBody>
        </p:sp>
        <p:sp>
          <p:nvSpPr>
            <p:cNvPr id="14" name="Rectangle 315"/>
            <p:cNvSpPr/>
            <p:nvPr/>
          </p:nvSpPr>
          <p:spPr>
            <a:xfrm>
              <a:off x="5817273" y="95818"/>
              <a:ext cx="169317" cy="339454"/>
            </a:xfrm>
            <a:prstGeom prst="rect">
              <a:avLst/>
            </a:prstGeom>
            <a:ln>
              <a:noFill/>
            </a:ln>
          </p:spPr>
          <p:txBody>
            <a:bodyPr vert="horz" lIns="0" tIns="0" rIns="0" bIns="0" rtlCol="0">
              <a:noAutofit/>
            </a:bodyPr>
            <a:lstStyle/>
            <a:p>
              <a:pPr>
                <a:lnSpc>
                  <a:spcPct val="107000"/>
                </a:lnSpc>
                <a:spcAft>
                  <a:spcPts val="800"/>
                </a:spcAft>
              </a:pPr>
              <a:r>
                <a:rPr lang="ru-RU" sz="1800" b="1">
                  <a:solidFill>
                    <a:srgbClr val="FFFFFF"/>
                  </a:solidFill>
                  <a:effectLst/>
                  <a:latin typeface="Arial" panose="020B0604020202020204" pitchFamily="34" charset="0"/>
                  <a:ea typeface="Arial" panose="020B0604020202020204" pitchFamily="34" charset="0"/>
                </a:rPr>
                <a:t>3</a:t>
              </a:r>
              <a:endParaRPr lang="ru-RU" sz="1100">
                <a:solidFill>
                  <a:srgbClr val="000000"/>
                </a:solidFill>
                <a:effectLst/>
                <a:latin typeface="Calibri" panose="020F0502020204030204" pitchFamily="34" charset="0"/>
                <a:ea typeface="Calibri" panose="020F0502020204030204" pitchFamily="34" charset="0"/>
              </a:endParaRPr>
            </a:p>
          </p:txBody>
        </p:sp>
        <p:sp>
          <p:nvSpPr>
            <p:cNvPr id="15" name="Shape 316"/>
            <p:cNvSpPr/>
            <p:nvPr/>
          </p:nvSpPr>
          <p:spPr>
            <a:xfrm>
              <a:off x="7978282" y="-20093"/>
              <a:ext cx="519684" cy="521208"/>
            </a:xfrm>
            <a:custGeom>
              <a:avLst/>
              <a:gdLst/>
              <a:ahLst/>
              <a:cxnLst/>
              <a:rect l="0" t="0" r="0" b="0"/>
              <a:pathLst>
                <a:path w="519684" h="521208">
                  <a:moveTo>
                    <a:pt x="259842" y="0"/>
                  </a:moveTo>
                  <a:cubicBezTo>
                    <a:pt x="403352" y="0"/>
                    <a:pt x="519684" y="116713"/>
                    <a:pt x="519684" y="260604"/>
                  </a:cubicBezTo>
                  <a:cubicBezTo>
                    <a:pt x="519684" y="404495"/>
                    <a:pt x="403352" y="521208"/>
                    <a:pt x="259842" y="521208"/>
                  </a:cubicBezTo>
                  <a:cubicBezTo>
                    <a:pt x="116332" y="521208"/>
                    <a:pt x="0" y="404495"/>
                    <a:pt x="0" y="260604"/>
                  </a:cubicBezTo>
                  <a:cubicBezTo>
                    <a:pt x="0" y="116713"/>
                    <a:pt x="116332" y="0"/>
                    <a:pt x="259842" y="0"/>
                  </a:cubicBezTo>
                  <a:close/>
                </a:path>
              </a:pathLst>
            </a:custGeom>
            <a:ln w="0" cap="flat">
              <a:miter lim="127000"/>
            </a:ln>
          </p:spPr>
          <p:style>
            <a:lnRef idx="0">
              <a:srgbClr val="000000">
                <a:alpha val="0"/>
              </a:srgbClr>
            </a:lnRef>
            <a:fillRef idx="1">
              <a:srgbClr val="00CBFF"/>
            </a:fillRef>
            <a:effectRef idx="0">
              <a:scrgbClr r="0" g="0" b="0"/>
            </a:effectRef>
            <a:fontRef idx="none"/>
          </p:style>
          <p:txBody>
            <a:bodyPr/>
            <a:lstStyle/>
            <a:p>
              <a:endParaRPr lang="ru-RU"/>
            </a:p>
          </p:txBody>
        </p:sp>
        <p:sp>
          <p:nvSpPr>
            <p:cNvPr id="16" name="Rectangle 317"/>
            <p:cNvSpPr/>
            <p:nvPr/>
          </p:nvSpPr>
          <p:spPr>
            <a:xfrm>
              <a:off x="8176148" y="118950"/>
              <a:ext cx="169317" cy="339454"/>
            </a:xfrm>
            <a:prstGeom prst="rect">
              <a:avLst/>
            </a:prstGeom>
            <a:ln>
              <a:noFill/>
            </a:ln>
          </p:spPr>
          <p:txBody>
            <a:bodyPr vert="horz" lIns="0" tIns="0" rIns="0" bIns="0" rtlCol="0">
              <a:noAutofit/>
            </a:bodyPr>
            <a:lstStyle/>
            <a:p>
              <a:pPr>
                <a:lnSpc>
                  <a:spcPct val="107000"/>
                </a:lnSpc>
                <a:spcAft>
                  <a:spcPts val="800"/>
                </a:spcAft>
              </a:pPr>
              <a:r>
                <a:rPr lang="ru-RU" sz="1800" b="1" dirty="0">
                  <a:solidFill>
                    <a:srgbClr val="FFFFFF"/>
                  </a:solidFill>
                  <a:effectLst/>
                  <a:latin typeface="Arial" panose="020B0604020202020204" pitchFamily="34" charset="0"/>
                  <a:ea typeface="Arial" panose="020B0604020202020204" pitchFamily="34" charset="0"/>
                </a:rPr>
                <a:t>4</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8" name="Rectangle 319"/>
            <p:cNvSpPr/>
            <p:nvPr/>
          </p:nvSpPr>
          <p:spPr>
            <a:xfrm>
              <a:off x="9484360" y="139043"/>
              <a:ext cx="169317" cy="339454"/>
            </a:xfrm>
            <a:prstGeom prst="rect">
              <a:avLst/>
            </a:prstGeom>
            <a:ln>
              <a:noFill/>
            </a:ln>
          </p:spPr>
          <p:txBody>
            <a:bodyPr vert="horz" lIns="0" tIns="0" rIns="0" bIns="0" rtlCol="0">
              <a:noAutofit/>
            </a:bodyPr>
            <a:lstStyle/>
            <a:p>
              <a:pPr>
                <a:lnSpc>
                  <a:spcPct val="107000"/>
                </a:lnSpc>
                <a:spcAft>
                  <a:spcPts val="800"/>
                </a:spcAft>
              </a:pPr>
              <a:r>
                <a:rPr lang="ru-RU" sz="1800" b="1" dirty="0">
                  <a:solidFill>
                    <a:srgbClr val="FFFFFF"/>
                  </a:solidFill>
                  <a:effectLst/>
                  <a:latin typeface="Arial" panose="020B0604020202020204" pitchFamily="34" charset="0"/>
                  <a:ea typeface="Arial" panose="020B0604020202020204" pitchFamily="34" charset="0"/>
                </a:rPr>
                <a:t>5</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9" name="Shape 321"/>
            <p:cNvSpPr/>
            <p:nvPr/>
          </p:nvSpPr>
          <p:spPr>
            <a:xfrm>
              <a:off x="9397475" y="9102"/>
              <a:ext cx="368809" cy="429768"/>
            </a:xfrm>
            <a:custGeom>
              <a:avLst/>
              <a:gdLst/>
              <a:ahLst/>
              <a:cxnLst/>
              <a:rect l="0" t="0" r="0" b="0"/>
              <a:pathLst>
                <a:path w="368809" h="429768">
                  <a:moveTo>
                    <a:pt x="0" y="0"/>
                  </a:moveTo>
                  <a:lnTo>
                    <a:pt x="368809" y="214884"/>
                  </a:lnTo>
                  <a:lnTo>
                    <a:pt x="0" y="429768"/>
                  </a:lnTo>
                  <a:lnTo>
                    <a:pt x="0" y="0"/>
                  </a:lnTo>
                  <a:close/>
                </a:path>
              </a:pathLst>
            </a:custGeom>
            <a:ln w="0" cap="flat">
              <a:miter lim="127000"/>
            </a:ln>
          </p:spPr>
          <p:style>
            <a:lnRef idx="0">
              <a:srgbClr val="000000">
                <a:alpha val="0"/>
              </a:srgbClr>
            </a:lnRef>
            <a:fillRef idx="1">
              <a:srgbClr val="00CBFF"/>
            </a:fillRef>
            <a:effectRef idx="0">
              <a:scrgbClr r="0" g="0" b="0"/>
            </a:effectRef>
            <a:fontRef idx="none"/>
          </p:style>
          <p:txBody>
            <a:bodyPr/>
            <a:lstStyle/>
            <a:p>
              <a:endParaRPr lang="ru-RU"/>
            </a:p>
          </p:txBody>
        </p:sp>
      </p:grpSp>
      <p:pic>
        <p:nvPicPr>
          <p:cNvPr id="6145" name="Picture 3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1" flipV="1">
            <a:off x="10157175" y="4675887"/>
            <a:ext cx="1792288" cy="179228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5"/>
          <p:cNvSpPr>
            <a:spLocks noChangeArrowheads="1"/>
          </p:cNvSpPr>
          <p:nvPr/>
        </p:nvSpPr>
        <p:spPr bwMode="auto">
          <a:xfrm>
            <a:off x="1090613" y="3316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21"/>
          <p:cNvSpPr>
            <a:spLocks noChangeArrowheads="1"/>
          </p:cNvSpPr>
          <p:nvPr/>
        </p:nvSpPr>
        <p:spPr bwMode="auto">
          <a:xfrm>
            <a:off x="1016106" y="141534"/>
            <a:ext cx="671004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r>
            <a:br>
              <a:rPr kumimoji="0" lang="ru-RU" altLang="ru-RU"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br>
            <a:r>
              <a:rPr kumimoji="0" lang="ru-RU" altLang="ru-RU" sz="3000" b="1" i="0" u="none" strike="noStrike" cap="none" normalizeH="0" baseline="0" dirty="0" smtClean="0">
                <a:ln>
                  <a:noFill/>
                </a:ln>
                <a:solidFill>
                  <a:srgbClr val="686868"/>
                </a:solidFill>
                <a:effectLst/>
                <a:latin typeface="Arial" panose="020B0604020202020204" pitchFamily="34" charset="0"/>
                <a:ea typeface="Arial" panose="020B0604020202020204" pitchFamily="34" charset="0"/>
              </a:rPr>
              <a:t>КОНВЕРГЕНТНОЕ СОДЕРЖАНИЕ.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000" b="1" i="0" u="none" strike="noStrike" cap="none" normalizeH="0" baseline="0" dirty="0" smtClean="0">
                <a:ln>
                  <a:noFill/>
                </a:ln>
                <a:solidFill>
                  <a:srgbClr val="00CBFF"/>
                </a:solidFill>
                <a:effectLst/>
                <a:latin typeface="Arial" panose="020B0604020202020204" pitchFamily="34" charset="0"/>
                <a:ea typeface="Arial" panose="020B0604020202020204" pitchFamily="34" charset="0"/>
              </a:rPr>
              <a:t>ЧТО МОЖЕТ БЫТЬ НОВОГО?</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5288835"/>
      </p:ext>
    </p:extLst>
  </p:cSld>
  <p:clrMapOvr>
    <a:masterClrMapping/>
  </p:clrMapOvr>
  <mc:AlternateContent xmlns:mc="http://schemas.openxmlformats.org/markup-compatibility/2006">
    <mc:Choice xmlns:p14="http://schemas.microsoft.com/office/powerpoint/2010/main" Requires="p14">
      <p:transition p14:dur="200" advTm="20000"/>
    </mc:Choice>
    <mc:Fallback>
      <p:transition advTm="20000"/>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11571</TotalTime>
  <Words>1353</Words>
  <Application>Microsoft Office PowerPoint</Application>
  <PresentationFormat>Широкоэкранный</PresentationFormat>
  <Paragraphs>81</Paragraphs>
  <Slides>20</Slides>
  <Notes>18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Arial Black</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ПРОЕКТ СЕТЕВОЙ ЦЕНТР ПРОЕКТНО-ТЕХНОЛОГИЧЕСКОЙ ПОДДЕРЖКИ И РАЗВИТИЯ ОБРАЗОВАТЕЛЬНОГО ПОТЕНЦИАЛА ОБУЧАЮЩИХСЯ</vt:lpstr>
      <vt:lpstr>КОНВЕРГЕНТНЫЕ ТЕХНОЛОГИИ ОБУЧЕНИЯ СЕТЕВОЕ ВЗАИМОДЕЙСТВИЕ</vt:lpstr>
      <vt:lpstr>Презентация PowerPoint</vt:lpstr>
      <vt:lpstr>Презентация PowerPoint</vt:lpstr>
      <vt:lpstr>КОНВЕРГЕНТНОЕ ОБОРУДОВАНИЕ</vt:lpstr>
      <vt:lpstr>КОНВЕРГЕНТНОЕ ОБОРУДОВАНИЕ ХИМИЯ</vt:lpstr>
      <vt:lpstr>КОНВЕРГЕНТНОЕ ОБОРУДОВАНИЕ ФИЗИКА </vt:lpstr>
      <vt:lpstr>КОНВЕРГЕНТНОЕ ОБОРУДОВАНИЕ БИОЛОГИЯ</vt:lpstr>
      <vt:lpstr>Презентация PowerPoint</vt:lpstr>
      <vt:lpstr>Главная трудность-  мы должны научить детей  жить в мире,  которого не знаем сами!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Лицей 395</dc:creator>
  <cp:lastModifiedBy>Лицей 395</cp:lastModifiedBy>
  <cp:revision>52</cp:revision>
  <dcterms:created xsi:type="dcterms:W3CDTF">2022-03-09T08:21:41Z</dcterms:created>
  <dcterms:modified xsi:type="dcterms:W3CDTF">2022-03-17T09:16:06Z</dcterms:modified>
</cp:coreProperties>
</file>